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25"/>
  </p:notesMasterIdLst>
  <p:handoutMasterIdLst>
    <p:handoutMasterId r:id="rId26"/>
  </p:handoutMasterIdLst>
  <p:sldIdLst>
    <p:sldId id="311" r:id="rId5"/>
    <p:sldId id="312"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67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2" autoAdjust="0"/>
    <p:restoredTop sz="94103" autoAdjust="0"/>
  </p:normalViewPr>
  <p:slideViewPr>
    <p:cSldViewPr snapToGrid="0">
      <p:cViewPr varScale="1">
        <p:scale>
          <a:sx n="89" d="100"/>
          <a:sy n="89" d="100"/>
        </p:scale>
        <p:origin x="1398" y="102"/>
      </p:cViewPr>
      <p:guideLst>
        <p:guide orient="horz" pos="2160"/>
        <p:guide pos="2676"/>
      </p:guideLst>
    </p:cSldViewPr>
  </p:slideViewPr>
  <p:notesTextViewPr>
    <p:cViewPr>
      <p:scale>
        <a:sx n="100" d="100"/>
        <a:sy n="10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10/27/2019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10/27/2019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What’s the same? What’s different?</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1917935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89869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1603743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135697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Lesa has done this calculation but has the incorrect answer.</a:t>
            </a:r>
          </a:p>
          <a:p>
            <a:r>
              <a:rPr lang="en-GB" i="1" dirty="0"/>
              <a:t>Explain her mistake. </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304711248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9.png"/><Relationship Id="rId1" Type="http://schemas.openxmlformats.org/officeDocument/2006/relationships/slideLayout" Target="../slideLayouts/slideLayout3.xml"/><Relationship Id="rId4" Type="http://schemas.openxmlformats.org/officeDocument/2006/relationships/image" Target="../media/image32.pn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6.png"/><Relationship Id="rId4" Type="http://schemas.openxmlformats.org/officeDocument/2006/relationships/image" Target="../media/image35.png"/></Relationships>
</file>

<file path=ppt/slides/_rels/slide1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3.xml"/><Relationship Id="rId4" Type="http://schemas.openxmlformats.org/officeDocument/2006/relationships/image" Target="../media/image36.png"/></Relationships>
</file>

<file path=ppt/slides/_rels/slide1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0.png"/><Relationship Id="rId4" Type="http://schemas.openxmlformats.org/officeDocument/2006/relationships/image" Target="../media/image39.png"/></Relationships>
</file>

<file path=ppt/slides/_rels/slide1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3.xml"/><Relationship Id="rId5" Type="http://schemas.openxmlformats.org/officeDocument/2006/relationships/image" Target="../media/image46.png"/><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3.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3A637B-32CD-473C-AEAF-941E55C75192}"/>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6" name="TextBox 5">
            <a:extLst>
              <a:ext uri="{FF2B5EF4-FFF2-40B4-BE49-F238E27FC236}">
                <a16:creationId xmlns:a16="http://schemas.microsoft.com/office/drawing/2014/main" id="{3EF4324D-E05E-46AA-ACC9-E8E3CAC4845A}"/>
              </a:ext>
            </a:extLst>
          </p:cNvPr>
          <p:cNvSpPr txBox="1"/>
          <p:nvPr/>
        </p:nvSpPr>
        <p:spPr bwMode="auto">
          <a:xfrm>
            <a:off x="1244275" y="2409713"/>
            <a:ext cx="6588663"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6600" b="1" dirty="0">
                <a:solidFill>
                  <a:srgbClr val="7030A0"/>
                </a:solidFill>
                <a:latin typeface="Arial Narrow" panose="020B0606020202030204" pitchFamily="34" charset="0"/>
                <a:ea typeface="Myriad Pro Semibold" charset="0"/>
                <a:cs typeface="Myriad Pro Semibold" charset="0"/>
              </a:rPr>
              <a:t>Long multiplication</a:t>
            </a:r>
          </a:p>
        </p:txBody>
      </p:sp>
    </p:spTree>
    <p:extLst>
      <p:ext uri="{BB962C8B-B14F-4D97-AF65-F5344CB8AC3E}">
        <p14:creationId xmlns:p14="http://schemas.microsoft.com/office/powerpoint/2010/main" val="309951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C86587-8880-4331-B8FC-C4698ECD1122}"/>
              </a:ext>
            </a:extLst>
          </p:cNvPr>
          <p:cNvSpPr txBox="1"/>
          <p:nvPr/>
        </p:nvSpPr>
        <p:spPr bwMode="auto">
          <a:xfrm>
            <a:off x="462160" y="1178068"/>
            <a:ext cx="82197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Step 1 – write the numbers to be multiplied (largest on top)</a:t>
            </a:r>
          </a:p>
        </p:txBody>
      </p:sp>
      <p:pic>
        <p:nvPicPr>
          <p:cNvPr id="5" name="Picture 4">
            <a:extLst>
              <a:ext uri="{FF2B5EF4-FFF2-40B4-BE49-F238E27FC236}">
                <a16:creationId xmlns:a16="http://schemas.microsoft.com/office/drawing/2014/main" id="{EDDB27A3-220B-4DA0-A58F-97A89B69DFE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615363" y="2314801"/>
            <a:ext cx="2317948" cy="2227918"/>
          </a:xfrm>
          <a:prstGeom prst="rect">
            <a:avLst/>
          </a:prstGeom>
        </p:spPr>
      </p:pic>
      <p:sp>
        <p:nvSpPr>
          <p:cNvPr id="6" name="TextBox 5">
            <a:extLst>
              <a:ext uri="{FF2B5EF4-FFF2-40B4-BE49-F238E27FC236}">
                <a16:creationId xmlns:a16="http://schemas.microsoft.com/office/drawing/2014/main" id="{88781FA6-C74B-4D90-A13F-5533C3BBEFAA}"/>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7" name="TextBox 6">
            <a:extLst>
              <a:ext uri="{FF2B5EF4-FFF2-40B4-BE49-F238E27FC236}">
                <a16:creationId xmlns:a16="http://schemas.microsoft.com/office/drawing/2014/main" id="{5B96CECF-33FC-441C-A572-BC1C7C99A35D}"/>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1661355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346049B-0EC3-46E1-A1D8-14CA509C412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615363" y="2314801"/>
            <a:ext cx="2317948" cy="2227918"/>
          </a:xfrm>
          <a:prstGeom prst="rect">
            <a:avLst/>
          </a:prstGeom>
        </p:spPr>
      </p:pic>
      <p:pic>
        <p:nvPicPr>
          <p:cNvPr id="4" name="Picture 3">
            <a:extLst>
              <a:ext uri="{FF2B5EF4-FFF2-40B4-BE49-F238E27FC236}">
                <a16:creationId xmlns:a16="http://schemas.microsoft.com/office/drawing/2014/main" id="{23A34954-016E-4A26-BB1B-CBD98C404AC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15363" y="2262188"/>
            <a:ext cx="2165548" cy="3159781"/>
          </a:xfrm>
          <a:prstGeom prst="rect">
            <a:avLst/>
          </a:prstGeom>
        </p:spPr>
      </p:pic>
      <p:sp>
        <p:nvSpPr>
          <p:cNvPr id="3" name="TextBox 2">
            <a:extLst>
              <a:ext uri="{FF2B5EF4-FFF2-40B4-BE49-F238E27FC236}">
                <a16:creationId xmlns:a16="http://schemas.microsoft.com/office/drawing/2014/main" id="{1F1E060B-2A66-4619-853A-7E5DD92914B7}"/>
              </a:ext>
            </a:extLst>
          </p:cNvPr>
          <p:cNvSpPr txBox="1"/>
          <p:nvPr/>
        </p:nvSpPr>
        <p:spPr bwMode="auto">
          <a:xfrm>
            <a:off x="259854" y="1178068"/>
            <a:ext cx="86243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2 – multiply the 1s digit by the 1s digit and carry/regroup</a:t>
            </a:r>
            <a:endParaRPr lang="en-GB" sz="2400" dirty="0">
              <a:latin typeface="Myriad Pro" panose="020B0503030403020204" pitchFamily="34" charset="0"/>
              <a:ea typeface="Myriad Pro Semibold" charset="0"/>
              <a:cs typeface="Myriad Pro Semibold" charset="0"/>
            </a:endParaRPr>
          </a:p>
        </p:txBody>
      </p:sp>
      <p:pic>
        <p:nvPicPr>
          <p:cNvPr id="6" name="Picture 5">
            <a:extLst>
              <a:ext uri="{FF2B5EF4-FFF2-40B4-BE49-F238E27FC236}">
                <a16:creationId xmlns:a16="http://schemas.microsoft.com/office/drawing/2014/main" id="{5B75FF56-EDB4-4AAE-B82E-03C2DA7BDD3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857294" y="3759200"/>
            <a:ext cx="4642444" cy="1675470"/>
          </a:xfrm>
          <a:prstGeom prst="rect">
            <a:avLst/>
          </a:prstGeom>
        </p:spPr>
      </p:pic>
      <p:sp>
        <p:nvSpPr>
          <p:cNvPr id="7" name="Rectangle 6">
            <a:extLst>
              <a:ext uri="{FF2B5EF4-FFF2-40B4-BE49-F238E27FC236}">
                <a16:creationId xmlns:a16="http://schemas.microsoft.com/office/drawing/2014/main" id="{FB5C8A78-09F5-408F-A791-B5A92C0AFB2C}"/>
              </a:ext>
            </a:extLst>
          </p:cNvPr>
          <p:cNvSpPr/>
          <p:nvPr/>
        </p:nvSpPr>
        <p:spPr bwMode="auto">
          <a:xfrm>
            <a:off x="2764911" y="1790700"/>
            <a:ext cx="266700" cy="397101"/>
          </a:xfrm>
          <a:prstGeom prst="rect">
            <a:avLst/>
          </a:prstGeom>
          <a:no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DB4A3082-9AB6-4FB1-8A15-2ED8AFE62F5A}"/>
              </a:ext>
            </a:extLst>
          </p:cNvPr>
          <p:cNvSpPr/>
          <p:nvPr/>
        </p:nvSpPr>
        <p:spPr bwMode="auto">
          <a:xfrm>
            <a:off x="3323711" y="3790498"/>
            <a:ext cx="355600" cy="369703"/>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TextBox 10">
            <a:extLst>
              <a:ext uri="{FF2B5EF4-FFF2-40B4-BE49-F238E27FC236}">
                <a16:creationId xmlns:a16="http://schemas.microsoft.com/office/drawing/2014/main" id="{0AA1C8F3-37EC-42A4-B460-7990415FA5EC}"/>
              </a:ext>
            </a:extLst>
          </p:cNvPr>
          <p:cNvSpPr txBox="1"/>
          <p:nvPr/>
        </p:nvSpPr>
        <p:spPr bwMode="auto">
          <a:xfrm>
            <a:off x="2711542" y="1919163"/>
            <a:ext cx="462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0000"/>
                </a:solidFill>
                <a:latin typeface="Myriad Pro" panose="020B0503030403020204" pitchFamily="34" charset="0"/>
                <a:ea typeface="Myriad Pro Semibold" charset="0"/>
                <a:cs typeface="Myriad Pro Semibold" charset="0"/>
              </a:rPr>
              <a:t>5</a:t>
            </a:r>
          </a:p>
        </p:txBody>
      </p:sp>
      <p:sp>
        <p:nvSpPr>
          <p:cNvPr id="12" name="TextBox 11">
            <a:extLst>
              <a:ext uri="{FF2B5EF4-FFF2-40B4-BE49-F238E27FC236}">
                <a16:creationId xmlns:a16="http://schemas.microsoft.com/office/drawing/2014/main" id="{79BB5D1C-DD62-4895-BF1D-DC1382ADBE48}"/>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3" name="TextBox 12">
            <a:extLst>
              <a:ext uri="{FF2B5EF4-FFF2-40B4-BE49-F238E27FC236}">
                <a16:creationId xmlns:a16="http://schemas.microsoft.com/office/drawing/2014/main" id="{D762B85C-25A7-477B-90C0-B72B6C59C76F}"/>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378273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xit" presetSubtype="0" fill="hold" nodeType="withEffect">
                                  <p:stCondLst>
                                    <p:cond delay="0"/>
                                  </p:stCondLst>
                                  <p:childTnLst>
                                    <p:animEffect transition="out" filter="fade">
                                      <p:cBhvr>
                                        <p:cTn id="9" dur="500"/>
                                        <p:tgtEl>
                                          <p:spTgt spid="10"/>
                                        </p:tgtEl>
                                      </p:cBhvr>
                                    </p:animEffect>
                                    <p:set>
                                      <p:cBhvr>
                                        <p:cTn id="10" dur="1" fill="hold">
                                          <p:stCondLst>
                                            <p:cond delay="499"/>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par>
                          <p:cTn id="21" fill="hold">
                            <p:stCondLst>
                              <p:cond delay="500"/>
                            </p:stCondLst>
                            <p:childTnLst>
                              <p:par>
                                <p:cTn id="22" presetID="10" presetClass="exit" presetSubtype="0" fill="hold" grpId="0" nodeType="afterEffect">
                                  <p:stCondLst>
                                    <p:cond delay="200"/>
                                  </p:stCondLst>
                                  <p:childTnLst>
                                    <p:animEffect transition="out" filter="fade">
                                      <p:cBhvr>
                                        <p:cTn id="23" dur="500"/>
                                        <p:tgtEl>
                                          <p:spTgt spid="9"/>
                                        </p:tgtEl>
                                      </p:cBhvr>
                                    </p:animEffect>
                                    <p:set>
                                      <p:cBhvr>
                                        <p:cTn id="24"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2DBB36E-4016-485A-A80C-20A035CADA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05089" y="2306660"/>
            <a:ext cx="2165548" cy="3128009"/>
          </a:xfrm>
          <a:prstGeom prst="rect">
            <a:avLst/>
          </a:prstGeom>
        </p:spPr>
      </p:pic>
      <p:pic>
        <p:nvPicPr>
          <p:cNvPr id="6" name="Picture 5">
            <a:extLst>
              <a:ext uri="{FF2B5EF4-FFF2-40B4-BE49-F238E27FC236}">
                <a16:creationId xmlns:a16="http://schemas.microsoft.com/office/drawing/2014/main" id="{A9156802-17EB-43AA-8733-D53423756DF4}"/>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615363" y="2243367"/>
            <a:ext cx="2165548" cy="3275141"/>
          </a:xfrm>
          <a:prstGeom prst="rect">
            <a:avLst/>
          </a:prstGeom>
        </p:spPr>
      </p:pic>
      <p:sp>
        <p:nvSpPr>
          <p:cNvPr id="3" name="TextBox 2">
            <a:extLst>
              <a:ext uri="{FF2B5EF4-FFF2-40B4-BE49-F238E27FC236}">
                <a16:creationId xmlns:a16="http://schemas.microsoft.com/office/drawing/2014/main" id="{7E1E3503-DFB4-411C-A896-B25700E3C1FA}"/>
              </a:ext>
            </a:extLst>
          </p:cNvPr>
          <p:cNvSpPr txBox="1"/>
          <p:nvPr/>
        </p:nvSpPr>
        <p:spPr bwMode="auto">
          <a:xfrm>
            <a:off x="493351" y="1015899"/>
            <a:ext cx="8157361"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3 – multiply the 10s digit by the 1s digit, </a:t>
            </a:r>
          </a:p>
          <a:p>
            <a:pPr algn="ctr">
              <a:buClr>
                <a:srgbClr val="82CBDD"/>
              </a:buClr>
              <a:buNone/>
            </a:pPr>
            <a:r>
              <a:rPr lang="en-US" sz="2400" dirty="0">
                <a:latin typeface="Myriad Pro" panose="020B0503030403020204" pitchFamily="34" charset="0"/>
                <a:ea typeface="Myriad Pro Semibold" charset="0"/>
                <a:cs typeface="Myriad Pro Semibold" charset="0"/>
              </a:rPr>
              <a:t>adding the carried/regrouped 10s and carry/regroup again</a:t>
            </a:r>
            <a:endParaRPr lang="en-GB" sz="2400" dirty="0">
              <a:latin typeface="Myriad Pro" panose="020B0503030403020204" pitchFamily="34" charset="0"/>
              <a:ea typeface="Myriad Pro Semibold" charset="0"/>
              <a:cs typeface="Myriad Pro Semibold" charset="0"/>
            </a:endParaRPr>
          </a:p>
        </p:txBody>
      </p:sp>
      <p:sp>
        <p:nvSpPr>
          <p:cNvPr id="8" name="TextBox 7">
            <a:extLst>
              <a:ext uri="{FF2B5EF4-FFF2-40B4-BE49-F238E27FC236}">
                <a16:creationId xmlns:a16="http://schemas.microsoft.com/office/drawing/2014/main" id="{C9B870B2-B331-4327-BEE8-36F8A0D1AB17}"/>
              </a:ext>
            </a:extLst>
          </p:cNvPr>
          <p:cNvSpPr txBox="1"/>
          <p:nvPr/>
        </p:nvSpPr>
        <p:spPr bwMode="auto">
          <a:xfrm>
            <a:off x="2711542" y="1919163"/>
            <a:ext cx="462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1800" dirty="0">
                <a:solidFill>
                  <a:srgbClr val="FF0000"/>
                </a:solidFill>
                <a:latin typeface="Myriad Pro" panose="020B0503030403020204" pitchFamily="34" charset="0"/>
                <a:ea typeface="Myriad Pro Semibold" charset="0"/>
                <a:cs typeface="Myriad Pro Semibold" charset="0"/>
              </a:rPr>
              <a:t>5</a:t>
            </a:r>
          </a:p>
        </p:txBody>
      </p:sp>
      <p:pic>
        <p:nvPicPr>
          <p:cNvPr id="9" name="Picture 8">
            <a:extLst>
              <a:ext uri="{FF2B5EF4-FFF2-40B4-BE49-F238E27FC236}">
                <a16:creationId xmlns:a16="http://schemas.microsoft.com/office/drawing/2014/main" id="{F3B64C2A-25A5-485F-A80B-A9D793AF3C2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536"/>
          <a:stretch/>
        </p:blipFill>
        <p:spPr>
          <a:xfrm>
            <a:off x="3990653" y="3753850"/>
            <a:ext cx="4993240" cy="468291"/>
          </a:xfrm>
          <a:prstGeom prst="rect">
            <a:avLst/>
          </a:prstGeom>
        </p:spPr>
      </p:pic>
      <p:pic>
        <p:nvPicPr>
          <p:cNvPr id="10" name="Picture 9">
            <a:extLst>
              <a:ext uri="{FF2B5EF4-FFF2-40B4-BE49-F238E27FC236}">
                <a16:creationId xmlns:a16="http://schemas.microsoft.com/office/drawing/2014/main" id="{BA40410C-9E4B-42A1-BA43-09055347AFA0}"/>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1536"/>
          <a:stretch/>
        </p:blipFill>
        <p:spPr>
          <a:xfrm>
            <a:off x="3990653" y="4222141"/>
            <a:ext cx="4993240" cy="912687"/>
          </a:xfrm>
          <a:prstGeom prst="rect">
            <a:avLst/>
          </a:prstGeom>
        </p:spPr>
      </p:pic>
      <p:sp>
        <p:nvSpPr>
          <p:cNvPr id="4" name="Rectangle 3"/>
          <p:cNvSpPr/>
          <p:nvPr/>
        </p:nvSpPr>
        <p:spPr bwMode="auto">
          <a:xfrm>
            <a:off x="2266950" y="3778250"/>
            <a:ext cx="330200" cy="34290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p:cNvSpPr/>
          <p:nvPr/>
        </p:nvSpPr>
        <p:spPr bwMode="auto">
          <a:xfrm>
            <a:off x="2755900" y="3778250"/>
            <a:ext cx="330200" cy="342900"/>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2" name="Picture 11">
            <a:extLst>
              <a:ext uri="{FF2B5EF4-FFF2-40B4-BE49-F238E27FC236}">
                <a16:creationId xmlns:a16="http://schemas.microsoft.com/office/drawing/2014/main" id="{020C6829-B6D6-419B-8570-D1CD533D5AF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1615363" y="1956872"/>
            <a:ext cx="2282844" cy="321633"/>
          </a:xfrm>
          <a:prstGeom prst="rect">
            <a:avLst/>
          </a:prstGeom>
        </p:spPr>
      </p:pic>
      <p:sp>
        <p:nvSpPr>
          <p:cNvPr id="13" name="TextBox 12">
            <a:extLst>
              <a:ext uri="{FF2B5EF4-FFF2-40B4-BE49-F238E27FC236}">
                <a16:creationId xmlns:a16="http://schemas.microsoft.com/office/drawing/2014/main" id="{C932C281-81CF-4C31-A307-66C3892A6B11}"/>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4" name="TextBox 13">
            <a:extLst>
              <a:ext uri="{FF2B5EF4-FFF2-40B4-BE49-F238E27FC236}">
                <a16:creationId xmlns:a16="http://schemas.microsoft.com/office/drawing/2014/main" id="{025F9C05-A6E1-4B71-B89C-82EB1CE6DD8F}"/>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1633227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mph" presetSubtype="0" fill="hold" grpId="0" nodeType="clickEffect">
                                  <p:stCondLst>
                                    <p:cond delay="0"/>
                                  </p:stCondLst>
                                  <p:childTnLst>
                                    <p:animEffect transition="out" filter="fade">
                                      <p:cBhvr>
                                        <p:cTn id="19" dur="500" tmFilter="0, 0; .2, .5; .8, .5; 1, 0"/>
                                        <p:tgtEl>
                                          <p:spTgt spid="8"/>
                                        </p:tgtEl>
                                      </p:cBhvr>
                                    </p:animEffect>
                                    <p:animScale>
                                      <p:cBhvr>
                                        <p:cTn id="20" dur="250" autoRev="1" fill="hold"/>
                                        <p:tgtEl>
                                          <p:spTgt spid="8"/>
                                        </p:tgtEl>
                                      </p:cBhvr>
                                      <p:by x="105000" y="105000"/>
                                    </p:animScale>
                                  </p:childTnLst>
                                </p:cTn>
                              </p:par>
                            </p:childTnLst>
                          </p:cTn>
                        </p:par>
                        <p:par>
                          <p:cTn id="21" fill="hold">
                            <p:stCondLst>
                              <p:cond delay="500"/>
                            </p:stCondLst>
                            <p:childTnLst>
                              <p:par>
                                <p:cTn id="22" presetID="26" presetClass="emph" presetSubtype="0" fill="hold" grpId="1" nodeType="afterEffect">
                                  <p:stCondLst>
                                    <p:cond delay="0"/>
                                  </p:stCondLst>
                                  <p:childTnLst>
                                    <p:animEffect transition="out" filter="fade">
                                      <p:cBhvr>
                                        <p:cTn id="23" dur="500" tmFilter="0, 0; .2, .5; .8, .5; 1, 0"/>
                                        <p:tgtEl>
                                          <p:spTgt spid="8"/>
                                        </p:tgtEl>
                                      </p:cBhvr>
                                    </p:animEffect>
                                    <p:animScale>
                                      <p:cBhvr>
                                        <p:cTn id="24" dur="250" autoRev="1" fill="hold"/>
                                        <p:tgtEl>
                                          <p:spTgt spid="8"/>
                                        </p:tgtEl>
                                      </p:cBhvr>
                                      <p:by x="105000" y="105000"/>
                                    </p:animScale>
                                  </p:childTnLst>
                                </p:cTn>
                              </p:par>
                            </p:childTnLst>
                          </p:cTn>
                        </p:par>
                        <p:par>
                          <p:cTn id="25" fill="hold">
                            <p:stCondLst>
                              <p:cond delay="1000"/>
                            </p:stCondLst>
                            <p:childTnLst>
                              <p:par>
                                <p:cTn id="26" presetID="10" presetClass="exit" presetSubtype="0" fill="hold" grpId="2" nodeType="afterEffect">
                                  <p:stCondLst>
                                    <p:cond delay="0"/>
                                  </p:stCondLst>
                                  <p:childTnLst>
                                    <p:animEffect transition="out" filter="fade">
                                      <p:cBhvr>
                                        <p:cTn id="27" dur="250"/>
                                        <p:tgtEl>
                                          <p:spTgt spid="8"/>
                                        </p:tgtEl>
                                      </p:cBhvr>
                                    </p:animEffect>
                                    <p:set>
                                      <p:cBhvr>
                                        <p:cTn id="28" dur="1" fill="hold">
                                          <p:stCondLst>
                                            <p:cond delay="249"/>
                                          </p:stCondLst>
                                        </p:cTn>
                                        <p:tgtEl>
                                          <p:spTgt spid="8"/>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250"/>
                                        <p:tgtEl>
                                          <p:spTgt spid="12"/>
                                        </p:tgtEl>
                                      </p:cBhvr>
                                    </p:animEffect>
                                  </p:childTnLst>
                                </p:cTn>
                              </p:par>
                            </p:childTnLst>
                          </p:cTn>
                        </p:par>
                        <p:par>
                          <p:cTn id="32" fill="hold">
                            <p:stCondLst>
                              <p:cond delay="1250"/>
                            </p:stCondLst>
                            <p:childTnLst>
                              <p:par>
                                <p:cTn id="33" presetID="10" presetClass="entr" presetSubtype="0"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0"/>
                                  </p:stCondLst>
                                  <p:childTnLst>
                                    <p:animEffect transition="out" filter="fade">
                                      <p:cBhvr>
                                        <p:cTn id="39" dur="500"/>
                                        <p:tgtEl>
                                          <p:spTgt spid="4"/>
                                        </p:tgtEl>
                                      </p:cBhvr>
                                    </p:animEffect>
                                    <p:set>
                                      <p:cBhvr>
                                        <p:cTn id="40" dur="1" fill="hold">
                                          <p:stCondLst>
                                            <p:cond delay="499"/>
                                          </p:stCondLst>
                                        </p:cTn>
                                        <p:tgtEl>
                                          <p:spTgt spid="4"/>
                                        </p:tgtEl>
                                        <p:attrNameLst>
                                          <p:attrName>style.visibility</p:attrName>
                                        </p:attrNameLst>
                                      </p:cBhvr>
                                      <p:to>
                                        <p:strVal val="hidden"/>
                                      </p:to>
                                    </p:set>
                                  </p:childTnLst>
                                </p:cTn>
                              </p:par>
                            </p:childTnLst>
                          </p:cTn>
                        </p:par>
                        <p:par>
                          <p:cTn id="41" fill="hold">
                            <p:stCondLst>
                              <p:cond delay="500"/>
                            </p:stCondLst>
                            <p:childTnLst>
                              <p:par>
                                <p:cTn id="42" presetID="10" presetClass="exit" presetSubtype="0" fill="hold" grpId="0" nodeType="afterEffect">
                                  <p:stCondLst>
                                    <p:cond delay="0"/>
                                  </p:stCondLst>
                                  <p:childTnLst>
                                    <p:animEffect transition="out" filter="fade">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8" grpId="2"/>
      <p:bldP spid="4"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CDEDE9-E1E0-4617-97F2-9996B0CFCA6B}"/>
              </a:ext>
            </a:extLst>
          </p:cNvPr>
          <p:cNvSpPr txBox="1"/>
          <p:nvPr/>
        </p:nvSpPr>
        <p:spPr bwMode="auto">
          <a:xfrm>
            <a:off x="995728" y="1178068"/>
            <a:ext cx="7152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4 – place a 0 to show that it’s 10 times the size</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DD6F5A41-941B-46E5-83C9-A8A1BA90E5D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615363" y="2243367"/>
            <a:ext cx="2165548" cy="3275141"/>
          </a:xfrm>
          <a:prstGeom prst="rect">
            <a:avLst/>
          </a:prstGeom>
        </p:spPr>
      </p:pic>
      <p:pic>
        <p:nvPicPr>
          <p:cNvPr id="7" name="Picture 6">
            <a:extLst>
              <a:ext uri="{FF2B5EF4-FFF2-40B4-BE49-F238E27FC236}">
                <a16:creationId xmlns:a16="http://schemas.microsoft.com/office/drawing/2014/main" id="{020C6829-B6D6-419B-8570-D1CD533D5AF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15363" y="2248524"/>
            <a:ext cx="2282844" cy="2775891"/>
          </a:xfrm>
          <a:prstGeom prst="rect">
            <a:avLst/>
          </a:prstGeom>
        </p:spPr>
      </p:pic>
      <p:pic>
        <p:nvPicPr>
          <p:cNvPr id="6" name="Picture 5">
            <a:extLst>
              <a:ext uri="{FF2B5EF4-FFF2-40B4-BE49-F238E27FC236}">
                <a16:creationId xmlns:a16="http://schemas.microsoft.com/office/drawing/2014/main" id="{020C6829-B6D6-419B-8570-D1CD533D5AF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615363" y="1956872"/>
            <a:ext cx="2282844" cy="321633"/>
          </a:xfrm>
          <a:prstGeom prst="rect">
            <a:avLst/>
          </a:prstGeom>
        </p:spPr>
      </p:pic>
      <p:sp>
        <p:nvSpPr>
          <p:cNvPr id="8" name="TextBox 7">
            <a:extLst>
              <a:ext uri="{FF2B5EF4-FFF2-40B4-BE49-F238E27FC236}">
                <a16:creationId xmlns:a16="http://schemas.microsoft.com/office/drawing/2014/main" id="{C447FF98-1FAF-41EE-B838-E0F6C31D92E1}"/>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9" name="TextBox 8">
            <a:extLst>
              <a:ext uri="{FF2B5EF4-FFF2-40B4-BE49-F238E27FC236}">
                <a16:creationId xmlns:a16="http://schemas.microsoft.com/office/drawing/2014/main" id="{78CF962D-5243-4623-AE4A-9A102F445E96}"/>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316113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2D950E-E70E-4C9C-B1D0-576464BAD7E0}"/>
              </a:ext>
            </a:extLst>
          </p:cNvPr>
          <p:cNvSpPr txBox="1"/>
          <p:nvPr/>
        </p:nvSpPr>
        <p:spPr bwMode="auto">
          <a:xfrm>
            <a:off x="1444985" y="1178068"/>
            <a:ext cx="6254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5 – multiply the 1s digit by the 10s digit</a:t>
            </a:r>
            <a:endParaRPr lang="en-GB" sz="2400" dirty="0">
              <a:latin typeface="Myriad Pro" panose="020B0503030403020204" pitchFamily="34" charset="0"/>
              <a:ea typeface="Myriad Pro Semibold" charset="0"/>
              <a:cs typeface="Myriad Pro Semibold" charset="0"/>
            </a:endParaRPr>
          </a:p>
        </p:txBody>
      </p:sp>
      <p:pic>
        <p:nvPicPr>
          <p:cNvPr id="4" name="Picture 3">
            <a:extLst>
              <a:ext uri="{FF2B5EF4-FFF2-40B4-BE49-F238E27FC236}">
                <a16:creationId xmlns:a16="http://schemas.microsoft.com/office/drawing/2014/main" id="{7101B9BB-91ED-479D-B88D-66E254DFFAB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11083" y="1956872"/>
            <a:ext cx="2282844" cy="3067544"/>
          </a:xfrm>
          <a:prstGeom prst="rect">
            <a:avLst/>
          </a:prstGeom>
        </p:spPr>
      </p:pic>
      <p:pic>
        <p:nvPicPr>
          <p:cNvPr id="6" name="Picture 5">
            <a:extLst>
              <a:ext uri="{FF2B5EF4-FFF2-40B4-BE49-F238E27FC236}">
                <a16:creationId xmlns:a16="http://schemas.microsoft.com/office/drawing/2014/main" id="{857D8851-80EB-4B8D-8F94-3EA588A595C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785191" y="4274049"/>
            <a:ext cx="3140150" cy="461666"/>
          </a:xfrm>
          <a:prstGeom prst="rect">
            <a:avLst/>
          </a:prstGeom>
        </p:spPr>
      </p:pic>
      <p:pic>
        <p:nvPicPr>
          <p:cNvPr id="9" name="Picture 8" descr="A picture containing object&#10;&#10;Description automatically generated">
            <a:extLst>
              <a:ext uri="{FF2B5EF4-FFF2-40B4-BE49-F238E27FC236}">
                <a16:creationId xmlns:a16="http://schemas.microsoft.com/office/drawing/2014/main" id="{DDB1A54D-B917-4CB2-B02A-70E3B66FB094}"/>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615363" y="1948558"/>
            <a:ext cx="2197482" cy="2768272"/>
          </a:xfrm>
          <a:prstGeom prst="rect">
            <a:avLst/>
          </a:prstGeom>
        </p:spPr>
      </p:pic>
      <p:sp>
        <p:nvSpPr>
          <p:cNvPr id="8" name="Rectangle 7">
            <a:extLst>
              <a:ext uri="{FF2B5EF4-FFF2-40B4-BE49-F238E27FC236}">
                <a16:creationId xmlns:a16="http://schemas.microsoft.com/office/drawing/2014/main" id="{A977EB5E-EC00-4220-AF04-B09C6215AC7B}"/>
              </a:ext>
            </a:extLst>
          </p:cNvPr>
          <p:cNvSpPr/>
          <p:nvPr/>
        </p:nvSpPr>
        <p:spPr bwMode="auto">
          <a:xfrm>
            <a:off x="2778324" y="4274049"/>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02951FFA-BE52-4B19-8790-84523B3FD466}"/>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1" name="TextBox 10">
            <a:extLst>
              <a:ext uri="{FF2B5EF4-FFF2-40B4-BE49-F238E27FC236}">
                <a16:creationId xmlns:a16="http://schemas.microsoft.com/office/drawing/2014/main" id="{D11DD430-6D1C-4FD6-9E41-37AA7909ACAB}"/>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176079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0" presetClass="exit" presetSubtype="0" fill="hold" grpId="0" nodeType="after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BB557E-1C72-404C-B14C-3DD723C12255}"/>
              </a:ext>
            </a:extLst>
          </p:cNvPr>
          <p:cNvSpPr txBox="1"/>
          <p:nvPr/>
        </p:nvSpPr>
        <p:spPr bwMode="auto">
          <a:xfrm>
            <a:off x="1236596" y="1178068"/>
            <a:ext cx="66708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6 – multiply the 10s digit by the 10s digit</a:t>
            </a:r>
            <a:endParaRPr lang="en-GB" sz="2400" dirty="0">
              <a:latin typeface="Myriad Pro" panose="020B0503030403020204" pitchFamily="34" charset="0"/>
              <a:ea typeface="Myriad Pro Semibold" charset="0"/>
              <a:cs typeface="Myriad Pro Semibold" charset="0"/>
            </a:endParaRPr>
          </a:p>
        </p:txBody>
      </p:sp>
      <p:pic>
        <p:nvPicPr>
          <p:cNvPr id="6" name="Picture 5">
            <a:extLst>
              <a:ext uri="{FF2B5EF4-FFF2-40B4-BE49-F238E27FC236}">
                <a16:creationId xmlns:a16="http://schemas.microsoft.com/office/drawing/2014/main" id="{E2203239-372B-4DFD-BDAD-52C84094410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01459" y="4078840"/>
            <a:ext cx="3678149" cy="739740"/>
          </a:xfrm>
          <a:prstGeom prst="rect">
            <a:avLst/>
          </a:prstGeom>
        </p:spPr>
      </p:pic>
      <p:pic>
        <p:nvPicPr>
          <p:cNvPr id="7" name="Picture 6">
            <a:extLst>
              <a:ext uri="{FF2B5EF4-FFF2-40B4-BE49-F238E27FC236}">
                <a16:creationId xmlns:a16="http://schemas.microsoft.com/office/drawing/2014/main" id="{53F5E810-686F-4678-8AF6-A2669A6EE9E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11083" y="1948558"/>
            <a:ext cx="2169828" cy="3134050"/>
          </a:xfrm>
          <a:prstGeom prst="rect">
            <a:avLst/>
          </a:prstGeom>
        </p:spPr>
      </p:pic>
      <p:sp>
        <p:nvSpPr>
          <p:cNvPr id="8" name="Rectangle 7">
            <a:extLst>
              <a:ext uri="{FF2B5EF4-FFF2-40B4-BE49-F238E27FC236}">
                <a16:creationId xmlns:a16="http://schemas.microsoft.com/office/drawing/2014/main" id="{C5FDA44F-52F8-4151-8DAA-19724D24D808}"/>
              </a:ext>
            </a:extLst>
          </p:cNvPr>
          <p:cNvSpPr/>
          <p:nvPr/>
        </p:nvSpPr>
        <p:spPr bwMode="auto">
          <a:xfrm>
            <a:off x="2291162" y="4274049"/>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0" name="Picture 9" descr="A picture containing object&#10;&#10;Description automatically generated">
            <a:extLst>
              <a:ext uri="{FF2B5EF4-FFF2-40B4-BE49-F238E27FC236}">
                <a16:creationId xmlns:a16="http://schemas.microsoft.com/office/drawing/2014/main" id="{F8121DC6-8577-4381-A66E-63180681031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615363" y="1948558"/>
            <a:ext cx="2197482" cy="2768272"/>
          </a:xfrm>
          <a:prstGeom prst="rect">
            <a:avLst/>
          </a:prstGeom>
        </p:spPr>
      </p:pic>
      <p:sp>
        <p:nvSpPr>
          <p:cNvPr id="9" name="TextBox 8">
            <a:extLst>
              <a:ext uri="{FF2B5EF4-FFF2-40B4-BE49-F238E27FC236}">
                <a16:creationId xmlns:a16="http://schemas.microsoft.com/office/drawing/2014/main" id="{8608851A-0849-4B98-A866-F9E241288D47}"/>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1" name="TextBox 10">
            <a:extLst>
              <a:ext uri="{FF2B5EF4-FFF2-40B4-BE49-F238E27FC236}">
                <a16:creationId xmlns:a16="http://schemas.microsoft.com/office/drawing/2014/main" id="{11900E02-6F33-4399-AD6B-07408415643B}"/>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92228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0" presetClass="exit" presetSubtype="0" fill="hold" grpId="0" nodeType="after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93E43C-5870-4F9D-B7C6-775CAF124D20}"/>
              </a:ext>
            </a:extLst>
          </p:cNvPr>
          <p:cNvSpPr txBox="1"/>
          <p:nvPr/>
        </p:nvSpPr>
        <p:spPr bwMode="auto">
          <a:xfrm>
            <a:off x="2256522" y="1178068"/>
            <a:ext cx="46310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7 – add the partial products</a:t>
            </a:r>
            <a:endParaRPr lang="en-GB" sz="2400" dirty="0">
              <a:latin typeface="Myriad Pro" panose="020B0503030403020204" pitchFamily="34" charset="0"/>
              <a:ea typeface="Myriad Pro Semibold" charset="0"/>
              <a:cs typeface="Myriad Pro Semibold" charset="0"/>
            </a:endParaRPr>
          </a:p>
        </p:txBody>
      </p:sp>
      <p:pic>
        <p:nvPicPr>
          <p:cNvPr id="4" name="Picture 3">
            <a:extLst>
              <a:ext uri="{FF2B5EF4-FFF2-40B4-BE49-F238E27FC236}">
                <a16:creationId xmlns:a16="http://schemas.microsoft.com/office/drawing/2014/main" id="{A102D9AF-C1B6-4E4C-BCE5-57D97B47E8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615363" y="1948558"/>
            <a:ext cx="2169828" cy="3134050"/>
          </a:xfrm>
          <a:prstGeom prst="rect">
            <a:avLst/>
          </a:prstGeom>
        </p:spPr>
      </p:pic>
      <p:pic>
        <p:nvPicPr>
          <p:cNvPr id="6" name="Picture 5">
            <a:extLst>
              <a:ext uri="{FF2B5EF4-FFF2-40B4-BE49-F238E27FC236}">
                <a16:creationId xmlns:a16="http://schemas.microsoft.com/office/drawing/2014/main" id="{96373A0D-D75F-4C9F-8AC5-6C679A7E41B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615363" y="1948558"/>
            <a:ext cx="2196509" cy="3873918"/>
          </a:xfrm>
          <a:prstGeom prst="rect">
            <a:avLst/>
          </a:prstGeom>
        </p:spPr>
      </p:pic>
      <p:sp>
        <p:nvSpPr>
          <p:cNvPr id="7" name="Rectangle 6">
            <a:extLst>
              <a:ext uri="{FF2B5EF4-FFF2-40B4-BE49-F238E27FC236}">
                <a16:creationId xmlns:a16="http://schemas.microsoft.com/office/drawing/2014/main" id="{C3193931-35E3-47FF-B2BB-F594623B553C}"/>
              </a:ext>
            </a:extLst>
          </p:cNvPr>
          <p:cNvSpPr/>
          <p:nvPr/>
        </p:nvSpPr>
        <p:spPr bwMode="auto">
          <a:xfrm>
            <a:off x="3318716" y="4808305"/>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ECAEA492-5ADA-473D-B79B-694EA6819009}"/>
              </a:ext>
            </a:extLst>
          </p:cNvPr>
          <p:cNvSpPr/>
          <p:nvPr/>
        </p:nvSpPr>
        <p:spPr bwMode="auto">
          <a:xfrm>
            <a:off x="2798876" y="4808305"/>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1B6D19C1-743B-4CED-8CEB-04697C35DB96}"/>
              </a:ext>
            </a:extLst>
          </p:cNvPr>
          <p:cNvSpPr/>
          <p:nvPr/>
        </p:nvSpPr>
        <p:spPr bwMode="auto">
          <a:xfrm>
            <a:off x="2320135" y="4770796"/>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457200" marR="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1690E0B1-5875-418D-AE12-BD7BD8945588}"/>
              </a:ext>
            </a:extLst>
          </p:cNvPr>
          <p:cNvSpPr/>
          <p:nvPr/>
        </p:nvSpPr>
        <p:spPr bwMode="auto">
          <a:xfrm>
            <a:off x="2320135" y="5330610"/>
            <a:ext cx="308224" cy="349322"/>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1" name="Picture 10">
            <a:extLst>
              <a:ext uri="{FF2B5EF4-FFF2-40B4-BE49-F238E27FC236}">
                <a16:creationId xmlns:a16="http://schemas.microsoft.com/office/drawing/2014/main" id="{B1B0AC6C-4023-47C7-BADB-AEA57F0CB7B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3811872" y="3637052"/>
            <a:ext cx="1154848" cy="1047964"/>
          </a:xfrm>
          <a:prstGeom prst="rect">
            <a:avLst/>
          </a:prstGeom>
        </p:spPr>
      </p:pic>
      <p:sp>
        <p:nvSpPr>
          <p:cNvPr id="12" name="TextBox 11">
            <a:extLst>
              <a:ext uri="{FF2B5EF4-FFF2-40B4-BE49-F238E27FC236}">
                <a16:creationId xmlns:a16="http://schemas.microsoft.com/office/drawing/2014/main" id="{C245CF1C-D6EB-40AC-8249-E163372008A1}"/>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3" name="TextBox 12">
            <a:extLst>
              <a:ext uri="{FF2B5EF4-FFF2-40B4-BE49-F238E27FC236}">
                <a16:creationId xmlns:a16="http://schemas.microsoft.com/office/drawing/2014/main" id="{1953275F-A031-44CF-A034-D3414833ADD9}"/>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2: multiply a 2-digit number by a 2-digit number</a:t>
            </a:r>
          </a:p>
        </p:txBody>
      </p:sp>
    </p:spTree>
    <p:extLst>
      <p:ext uri="{BB962C8B-B14F-4D97-AF65-F5344CB8AC3E}">
        <p14:creationId xmlns:p14="http://schemas.microsoft.com/office/powerpoint/2010/main" val="9787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xit" presetSubtype="0" fill="hold" nodeType="withEffect">
                                  <p:stCondLst>
                                    <p:cond delay="0"/>
                                  </p:stCondLst>
                                  <p:childTnLst>
                                    <p:animEffect transition="out" filter="fade">
                                      <p:cBhvr>
                                        <p:cTn id="12" dur="500"/>
                                        <p:tgtEl>
                                          <p:spTgt spid="4"/>
                                        </p:tgtEl>
                                      </p:cBhvr>
                                    </p:animEffect>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7"/>
                                        </p:tgtEl>
                                      </p:cBhvr>
                                    </p:animEffect>
                                    <p:set>
                                      <p:cBhvr>
                                        <p:cTn id="18" dur="1" fill="hold">
                                          <p:stCondLst>
                                            <p:cond delay="499"/>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childTnLst>
                          </p:cTn>
                        </p:par>
                        <p:par>
                          <p:cTn id="24" fill="hold">
                            <p:stCondLst>
                              <p:cond delay="500"/>
                            </p:stCondLst>
                            <p:childTnLst>
                              <p:par>
                                <p:cTn id="25" presetID="10" presetClass="exit" presetSubtype="0" fill="hold" grpId="0" nodeType="afterEffect">
                                  <p:stCondLst>
                                    <p:cond delay="20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3BB2FB-7E6A-4B11-9B5C-A326AB915DFC}"/>
              </a:ext>
            </a:extLst>
          </p:cNvPr>
          <p:cNvSpPr txBox="1"/>
          <p:nvPr/>
        </p:nvSpPr>
        <p:spPr bwMode="auto">
          <a:xfrm>
            <a:off x="3961926" y="1157519"/>
            <a:ext cx="12202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27 </a:t>
            </a:r>
            <a:r>
              <a:rPr lang="en-GB" sz="2400" dirty="0">
                <a:latin typeface="Myriad Pro" panose="020B0503030403020204" pitchFamily="34" charset="0"/>
                <a:ea typeface="Myriad Pro Semibold" charset="0"/>
                <a:cs typeface="Myriad Pro Semibold" charset="0"/>
              </a:rPr>
              <a:t>× 23</a:t>
            </a:r>
            <a:r>
              <a:rPr lang="en-US" sz="2400" dirty="0">
                <a:latin typeface="Myriad Pro" panose="020B0503030403020204" pitchFamily="34" charset="0"/>
                <a:ea typeface="Myriad Pro Semibold" charset="0"/>
                <a:cs typeface="Myriad Pro Semibold" charset="0"/>
              </a:rPr>
              <a:t> </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F94333CD-77A1-4994-918C-7E081FA8656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284892" y="2024966"/>
            <a:ext cx="3454955" cy="3848978"/>
          </a:xfrm>
          <a:prstGeom prst="rect">
            <a:avLst/>
          </a:prstGeom>
        </p:spPr>
      </p:pic>
      <p:sp>
        <p:nvSpPr>
          <p:cNvPr id="6" name="TextBox 5">
            <a:extLst>
              <a:ext uri="{FF2B5EF4-FFF2-40B4-BE49-F238E27FC236}">
                <a16:creationId xmlns:a16="http://schemas.microsoft.com/office/drawing/2014/main" id="{B471F56C-1A3C-4801-8B79-C4F07E8B5761}"/>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7" name="TextBox 6">
            <a:extLst>
              <a:ext uri="{FF2B5EF4-FFF2-40B4-BE49-F238E27FC236}">
                <a16:creationId xmlns:a16="http://schemas.microsoft.com/office/drawing/2014/main" id="{0675CD10-55B8-45F9-9C27-A8CE3005AD86}"/>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3: multiply a 2-digit number by a 2-digit number</a:t>
            </a:r>
          </a:p>
        </p:txBody>
      </p:sp>
    </p:spTree>
    <p:extLst>
      <p:ext uri="{BB962C8B-B14F-4D97-AF65-F5344CB8AC3E}">
        <p14:creationId xmlns:p14="http://schemas.microsoft.com/office/powerpoint/2010/main" val="276467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6529345-1CBB-4394-A235-A29CC4C114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5304" y="1953420"/>
            <a:ext cx="6833392" cy="2951160"/>
          </a:xfrm>
          <a:prstGeom prst="rect">
            <a:avLst/>
          </a:prstGeom>
        </p:spPr>
      </p:pic>
      <p:sp>
        <p:nvSpPr>
          <p:cNvPr id="3" name="TextBox 2">
            <a:extLst>
              <a:ext uri="{FF2B5EF4-FFF2-40B4-BE49-F238E27FC236}">
                <a16:creationId xmlns:a16="http://schemas.microsoft.com/office/drawing/2014/main" id="{30C1CC78-BE81-4103-AA53-DAB555C4F391}"/>
              </a:ext>
            </a:extLst>
          </p:cNvPr>
          <p:cNvSpPr txBox="1"/>
          <p:nvPr/>
        </p:nvSpPr>
        <p:spPr bwMode="auto">
          <a:xfrm>
            <a:off x="2679579" y="1129553"/>
            <a:ext cx="31371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latin typeface="Myriad Pro Semibold" charset="0"/>
                <a:ea typeface="Myriad Pro Semibold" charset="0"/>
                <a:cs typeface="Myriad Pro Semibold" charset="0"/>
              </a:rPr>
              <a:t>Spot the mistake!</a:t>
            </a:r>
          </a:p>
        </p:txBody>
      </p:sp>
      <p:sp>
        <p:nvSpPr>
          <p:cNvPr id="5" name="TextBox 4">
            <a:extLst>
              <a:ext uri="{FF2B5EF4-FFF2-40B4-BE49-F238E27FC236}">
                <a16:creationId xmlns:a16="http://schemas.microsoft.com/office/drawing/2014/main" id="{5076DE71-CF6A-4AC9-89A5-BA863B276517}"/>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7" name="TextBox 6">
            <a:extLst>
              <a:ext uri="{FF2B5EF4-FFF2-40B4-BE49-F238E27FC236}">
                <a16:creationId xmlns:a16="http://schemas.microsoft.com/office/drawing/2014/main" id="{F008C9A7-7E2F-4132-B789-D5856A35B1C9}"/>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4: multiply a 2-digit number by a 2-digit number</a:t>
            </a:r>
          </a:p>
        </p:txBody>
      </p:sp>
    </p:spTree>
    <p:extLst>
      <p:ext uri="{BB962C8B-B14F-4D97-AF65-F5344CB8AC3E}">
        <p14:creationId xmlns:p14="http://schemas.microsoft.com/office/powerpoint/2010/main" val="2138946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A92489-00D6-4C42-B7CE-3FEFC23568F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56343" y="2133950"/>
            <a:ext cx="2902857" cy="1779021"/>
          </a:xfrm>
          <a:prstGeom prst="rect">
            <a:avLst/>
          </a:prstGeom>
        </p:spPr>
      </p:pic>
      <p:pic>
        <p:nvPicPr>
          <p:cNvPr id="7" name="Picture 6">
            <a:extLst>
              <a:ext uri="{FF2B5EF4-FFF2-40B4-BE49-F238E27FC236}">
                <a16:creationId xmlns:a16="http://schemas.microsoft.com/office/drawing/2014/main" id="{5F684036-8695-4064-8170-0D91E746A1B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42319" y="1765323"/>
            <a:ext cx="3947886" cy="3183928"/>
          </a:xfrm>
          <a:prstGeom prst="rect">
            <a:avLst/>
          </a:prstGeom>
        </p:spPr>
      </p:pic>
      <p:pic>
        <p:nvPicPr>
          <p:cNvPr id="9" name="Picture 8">
            <a:extLst>
              <a:ext uri="{FF2B5EF4-FFF2-40B4-BE49-F238E27FC236}">
                <a16:creationId xmlns:a16="http://schemas.microsoft.com/office/drawing/2014/main" id="{4048FF20-29AD-45B2-AD58-B3623DD5B32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47131" y="1765323"/>
            <a:ext cx="4092998" cy="3774160"/>
          </a:xfrm>
          <a:prstGeom prst="rect">
            <a:avLst/>
          </a:prstGeom>
        </p:spPr>
      </p:pic>
      <p:pic>
        <p:nvPicPr>
          <p:cNvPr id="11" name="Picture 10">
            <a:extLst>
              <a:ext uri="{FF2B5EF4-FFF2-40B4-BE49-F238E27FC236}">
                <a16:creationId xmlns:a16="http://schemas.microsoft.com/office/drawing/2014/main" id="{C4DDB40B-AAA2-43D2-955B-1787CC6C710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390450" y="2081221"/>
            <a:ext cx="3622922" cy="3458262"/>
          </a:xfrm>
          <a:prstGeom prst="rect">
            <a:avLst/>
          </a:prstGeom>
        </p:spPr>
      </p:pic>
      <p:sp>
        <p:nvSpPr>
          <p:cNvPr id="8" name="TextBox 7">
            <a:extLst>
              <a:ext uri="{FF2B5EF4-FFF2-40B4-BE49-F238E27FC236}">
                <a16:creationId xmlns:a16="http://schemas.microsoft.com/office/drawing/2014/main" id="{C25BC061-D8BF-4C51-BC14-6674A6D1683C}"/>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0" name="TextBox 9">
            <a:extLst>
              <a:ext uri="{FF2B5EF4-FFF2-40B4-BE49-F238E27FC236}">
                <a16:creationId xmlns:a16="http://schemas.microsoft.com/office/drawing/2014/main" id="{77783051-D59E-44B0-921A-122FC44597D7}"/>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5: multiply a 3-digit number by a 2-digit number</a:t>
            </a:r>
          </a:p>
        </p:txBody>
      </p:sp>
    </p:spTree>
    <p:extLst>
      <p:ext uri="{BB962C8B-B14F-4D97-AF65-F5344CB8AC3E}">
        <p14:creationId xmlns:p14="http://schemas.microsoft.com/office/powerpoint/2010/main" val="358268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xit" presetSubtype="0" fill="hold"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xit" presetSubtype="0" fill="hold" nodeType="withEffect">
                                  <p:stCondLst>
                                    <p:cond delay="0"/>
                                  </p:stCondLst>
                                  <p:childTnLst>
                                    <p:animEffect transition="out" filter="fade">
                                      <p:cBhvr>
                                        <p:cTn id="17" dur="500"/>
                                        <p:tgtEl>
                                          <p:spTgt spid="7"/>
                                        </p:tgtEl>
                                      </p:cBhvr>
                                    </p:animEffect>
                                    <p:set>
                                      <p:cBhvr>
                                        <p:cTn id="18" dur="1" fill="hold">
                                          <p:stCondLst>
                                            <p:cond delay="499"/>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B3AD03-6F65-4F8B-ADBF-39CBF98467AE}"/>
              </a:ext>
            </a:extLst>
          </p:cNvPr>
          <p:cNvSpPr txBox="1"/>
          <p:nvPr/>
        </p:nvSpPr>
        <p:spPr bwMode="auto">
          <a:xfrm>
            <a:off x="1512478" y="1178068"/>
            <a:ext cx="61191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Step 1 – write the numbers being multiplied</a:t>
            </a:r>
          </a:p>
        </p:txBody>
      </p:sp>
      <p:pic>
        <p:nvPicPr>
          <p:cNvPr id="5" name="Picture 4">
            <a:extLst>
              <a:ext uri="{FF2B5EF4-FFF2-40B4-BE49-F238E27FC236}">
                <a16:creationId xmlns:a16="http://schemas.microsoft.com/office/drawing/2014/main" id="{8F8D7062-66DB-4219-843F-E31AA8E8479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912400" y="2066400"/>
            <a:ext cx="2273427" cy="1637686"/>
          </a:xfrm>
          <a:prstGeom prst="rect">
            <a:avLst/>
          </a:prstGeom>
        </p:spPr>
      </p:pic>
      <p:sp>
        <p:nvSpPr>
          <p:cNvPr id="4" name="TextBox 3">
            <a:extLst>
              <a:ext uri="{FF2B5EF4-FFF2-40B4-BE49-F238E27FC236}">
                <a16:creationId xmlns:a16="http://schemas.microsoft.com/office/drawing/2014/main" id="{FF3A637B-32CD-473C-AEAF-941E55C75192}"/>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6" name="TextBox 5">
            <a:extLst>
              <a:ext uri="{FF2B5EF4-FFF2-40B4-BE49-F238E27FC236}">
                <a16:creationId xmlns:a16="http://schemas.microsoft.com/office/drawing/2014/main" id="{3EF4324D-E05E-46AA-ACC9-E8E3CAC4845A}"/>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150343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724B681-4D30-44AF-AB91-8AFFCD4DE46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149483" y="1875658"/>
            <a:ext cx="4277377" cy="2061656"/>
          </a:xfrm>
          <a:prstGeom prst="rect">
            <a:avLst/>
          </a:prstGeom>
        </p:spPr>
      </p:pic>
      <p:pic>
        <p:nvPicPr>
          <p:cNvPr id="15" name="Picture 14" descr="A picture containing object&#10;&#10;Description automatically generated">
            <a:extLst>
              <a:ext uri="{FF2B5EF4-FFF2-40B4-BE49-F238E27FC236}">
                <a16:creationId xmlns:a16="http://schemas.microsoft.com/office/drawing/2014/main" id="{DC25B5EA-D3BE-45E8-A853-D5751CEB34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49483" y="1503700"/>
            <a:ext cx="5372482" cy="2926222"/>
          </a:xfrm>
          <a:prstGeom prst="rect">
            <a:avLst/>
          </a:prstGeom>
        </p:spPr>
      </p:pic>
      <p:pic>
        <p:nvPicPr>
          <p:cNvPr id="6" name="Picture 5">
            <a:extLst>
              <a:ext uri="{FF2B5EF4-FFF2-40B4-BE49-F238E27FC236}">
                <a16:creationId xmlns:a16="http://schemas.microsoft.com/office/drawing/2014/main" id="{63FCB952-18A5-440E-9587-ABEBF9A53DC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515430" y="1502670"/>
            <a:ext cx="3290405" cy="3649464"/>
          </a:xfrm>
          <a:prstGeom prst="rect">
            <a:avLst/>
          </a:prstGeom>
        </p:spPr>
      </p:pic>
      <p:pic>
        <p:nvPicPr>
          <p:cNvPr id="9" name="Picture 8">
            <a:extLst>
              <a:ext uri="{FF2B5EF4-FFF2-40B4-BE49-F238E27FC236}">
                <a16:creationId xmlns:a16="http://schemas.microsoft.com/office/drawing/2014/main" id="{EFBB2ABF-4D91-481E-AB00-98BB28CBB2A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49483" y="1172831"/>
            <a:ext cx="5564842" cy="3715968"/>
          </a:xfrm>
          <a:prstGeom prst="rect">
            <a:avLst/>
          </a:prstGeom>
        </p:spPr>
      </p:pic>
      <p:pic>
        <p:nvPicPr>
          <p:cNvPr id="13" name="Picture 12">
            <a:extLst>
              <a:ext uri="{FF2B5EF4-FFF2-40B4-BE49-F238E27FC236}">
                <a16:creationId xmlns:a16="http://schemas.microsoft.com/office/drawing/2014/main" id="{08505863-6C69-4914-BA41-41CF00F1708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9483" y="1172831"/>
            <a:ext cx="6833392" cy="4031868"/>
          </a:xfrm>
          <a:prstGeom prst="rect">
            <a:avLst/>
          </a:prstGeom>
        </p:spPr>
      </p:pic>
      <p:sp>
        <p:nvSpPr>
          <p:cNvPr id="8" name="TextBox 7">
            <a:extLst>
              <a:ext uri="{FF2B5EF4-FFF2-40B4-BE49-F238E27FC236}">
                <a16:creationId xmlns:a16="http://schemas.microsoft.com/office/drawing/2014/main" id="{7D3F3737-4064-4345-9AC4-94C36106FD7D}"/>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0" name="TextBox 9">
            <a:extLst>
              <a:ext uri="{FF2B5EF4-FFF2-40B4-BE49-F238E27FC236}">
                <a16:creationId xmlns:a16="http://schemas.microsoft.com/office/drawing/2014/main" id="{DBDD736D-8DE4-4670-9724-32F31BE70DA1}"/>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6: multiply a 4-digit number by a 2-digit number</a:t>
            </a:r>
          </a:p>
        </p:txBody>
      </p:sp>
    </p:spTree>
    <p:extLst>
      <p:ext uri="{BB962C8B-B14F-4D97-AF65-F5344CB8AC3E}">
        <p14:creationId xmlns:p14="http://schemas.microsoft.com/office/powerpoint/2010/main" val="242315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5"/>
                                        </p:tgtEl>
                                      </p:cBhvr>
                                    </p:animEffect>
                                    <p:set>
                                      <p:cBhvr>
                                        <p:cTn id="15" dur="1" fill="hold">
                                          <p:stCondLst>
                                            <p:cond delay="499"/>
                                          </p:stCondLst>
                                        </p:cTn>
                                        <p:tgtEl>
                                          <p:spTgt spid="15"/>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par>
                                <p:cTn id="24" presetID="10"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0201B08-FAB5-41E3-8BD2-96F3FF53547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912400" y="2066400"/>
            <a:ext cx="2273427" cy="1637686"/>
          </a:xfrm>
          <a:prstGeom prst="rect">
            <a:avLst/>
          </a:prstGeom>
        </p:spPr>
      </p:pic>
      <p:sp>
        <p:nvSpPr>
          <p:cNvPr id="3" name="TextBox 2">
            <a:extLst>
              <a:ext uri="{FF2B5EF4-FFF2-40B4-BE49-F238E27FC236}">
                <a16:creationId xmlns:a16="http://schemas.microsoft.com/office/drawing/2014/main" id="{0A69A92E-0939-4440-897C-20843905C000}"/>
              </a:ext>
            </a:extLst>
          </p:cNvPr>
          <p:cNvSpPr txBox="1"/>
          <p:nvPr/>
        </p:nvSpPr>
        <p:spPr bwMode="auto">
          <a:xfrm>
            <a:off x="1528343" y="1178068"/>
            <a:ext cx="60873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2 – multiply the 1s digit by the 1s digit</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E35F4C26-52E9-45CF-B01C-3BDB63261C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572000" y="3544632"/>
            <a:ext cx="5196114" cy="344715"/>
          </a:xfrm>
          <a:prstGeom prst="rect">
            <a:avLst/>
          </a:prstGeom>
        </p:spPr>
      </p:pic>
      <p:pic>
        <p:nvPicPr>
          <p:cNvPr id="7" name="Picture 6">
            <a:extLst>
              <a:ext uri="{FF2B5EF4-FFF2-40B4-BE49-F238E27FC236}">
                <a16:creationId xmlns:a16="http://schemas.microsoft.com/office/drawing/2014/main" id="{95DF8D91-BDCB-4422-9380-1D487230A7A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912400" y="2066400"/>
            <a:ext cx="2390519" cy="2098167"/>
          </a:xfrm>
          <a:prstGeom prst="rect">
            <a:avLst/>
          </a:prstGeom>
        </p:spPr>
      </p:pic>
      <p:sp>
        <p:nvSpPr>
          <p:cNvPr id="8" name="TextBox 7">
            <a:extLst>
              <a:ext uri="{FF2B5EF4-FFF2-40B4-BE49-F238E27FC236}">
                <a16:creationId xmlns:a16="http://schemas.microsoft.com/office/drawing/2014/main" id="{123B1F7F-B279-4ED2-B4C0-BA7F1C622B52}"/>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9" name="TextBox 8">
            <a:extLst>
              <a:ext uri="{FF2B5EF4-FFF2-40B4-BE49-F238E27FC236}">
                <a16:creationId xmlns:a16="http://schemas.microsoft.com/office/drawing/2014/main" id="{CA955077-11F9-4506-A93E-92A34C70DCEF}"/>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251463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 presetClass="exit" presetSubtype="0" fill="hold" nodeType="afterEffect">
                                  <p:stCondLst>
                                    <p:cond delay="20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A9A1921-6E83-4C80-9DE1-5A11F13DD9E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4572000" y="3507698"/>
            <a:ext cx="329784" cy="359764"/>
          </a:xfrm>
          <a:prstGeom prst="rect">
            <a:avLst/>
          </a:prstGeom>
        </p:spPr>
      </p:pic>
      <p:pic>
        <p:nvPicPr>
          <p:cNvPr id="10" name="Picture 9">
            <a:extLst>
              <a:ext uri="{FF2B5EF4-FFF2-40B4-BE49-F238E27FC236}">
                <a16:creationId xmlns:a16="http://schemas.microsoft.com/office/drawing/2014/main" id="{7C24C162-EFF1-4FC6-9689-B6E278BF3F2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912400" y="2066400"/>
            <a:ext cx="2390519" cy="2098167"/>
          </a:xfrm>
          <a:prstGeom prst="rect">
            <a:avLst/>
          </a:prstGeom>
        </p:spPr>
      </p:pic>
      <p:sp>
        <p:nvSpPr>
          <p:cNvPr id="3" name="TextBox 2">
            <a:extLst>
              <a:ext uri="{FF2B5EF4-FFF2-40B4-BE49-F238E27FC236}">
                <a16:creationId xmlns:a16="http://schemas.microsoft.com/office/drawing/2014/main" id="{EB78FA83-4BCE-46D5-BB30-869AA110C7F7}"/>
              </a:ext>
            </a:extLst>
          </p:cNvPr>
          <p:cNvSpPr txBox="1"/>
          <p:nvPr/>
        </p:nvSpPr>
        <p:spPr bwMode="auto">
          <a:xfrm>
            <a:off x="176501" y="1178068"/>
            <a:ext cx="87910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3 – multiply the 10s digit by the 1s digit and carry/regroup</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BA9A1921-6E83-4C80-9DE1-5A11F13DD9E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912184" y="2066400"/>
            <a:ext cx="6833392" cy="2951160"/>
          </a:xfrm>
          <a:prstGeom prst="rect">
            <a:avLst/>
          </a:prstGeom>
        </p:spPr>
      </p:pic>
      <p:pic>
        <p:nvPicPr>
          <p:cNvPr id="7" name="Picture 6">
            <a:extLst>
              <a:ext uri="{FF2B5EF4-FFF2-40B4-BE49-F238E27FC236}">
                <a16:creationId xmlns:a16="http://schemas.microsoft.com/office/drawing/2014/main" id="{A8529D3A-4CFF-44DE-A9AF-8CB3D5BF0775}"/>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026021" y="3390900"/>
            <a:ext cx="4117980" cy="1001487"/>
          </a:xfrm>
          <a:prstGeom prst="rect">
            <a:avLst/>
          </a:prstGeom>
        </p:spPr>
      </p:pic>
      <p:sp>
        <p:nvSpPr>
          <p:cNvPr id="8" name="TextBox 7">
            <a:extLst>
              <a:ext uri="{FF2B5EF4-FFF2-40B4-BE49-F238E27FC236}">
                <a16:creationId xmlns:a16="http://schemas.microsoft.com/office/drawing/2014/main" id="{A1C3A51B-0BEB-41CE-90B8-D4A1AD1EAE5E}"/>
              </a:ext>
            </a:extLst>
          </p:cNvPr>
          <p:cNvSpPr txBox="1"/>
          <p:nvPr/>
        </p:nvSpPr>
        <p:spPr bwMode="auto">
          <a:xfrm>
            <a:off x="3559120" y="3450527"/>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solidFill>
                  <a:srgbClr val="FF0000"/>
                </a:solidFill>
                <a:latin typeface="Myriad Pro" panose="020B0503030403020204" pitchFamily="34" charset="0"/>
                <a:ea typeface="Myriad Pro Semibold" charset="0"/>
                <a:cs typeface="Myriad Pro Semibold" charset="0"/>
              </a:rPr>
              <a:t>1</a:t>
            </a:r>
            <a:endParaRPr lang="en-GB" sz="2400" dirty="0">
              <a:solidFill>
                <a:srgbClr val="FF0000"/>
              </a:solidFill>
              <a:latin typeface="Myriad Pro" panose="020B0503030403020204" pitchFamily="34" charset="0"/>
              <a:ea typeface="Myriad Pro Semibold" charset="0"/>
              <a:cs typeface="Myriad Pro Semibold" charset="0"/>
            </a:endParaRPr>
          </a:p>
        </p:txBody>
      </p:sp>
      <p:sp>
        <p:nvSpPr>
          <p:cNvPr id="9" name="TextBox 8">
            <a:extLst>
              <a:ext uri="{FF2B5EF4-FFF2-40B4-BE49-F238E27FC236}">
                <a16:creationId xmlns:a16="http://schemas.microsoft.com/office/drawing/2014/main" id="{0904D0AE-FF5B-4E9D-982D-EF2CE388258C}"/>
              </a:ext>
            </a:extLst>
          </p:cNvPr>
          <p:cNvSpPr txBox="1"/>
          <p:nvPr/>
        </p:nvSpPr>
        <p:spPr bwMode="auto">
          <a:xfrm>
            <a:off x="4057872" y="3450528"/>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solidFill>
                  <a:srgbClr val="FF0000"/>
                </a:solidFill>
                <a:latin typeface="Myriad Pro" panose="020B0503030403020204" pitchFamily="34" charset="0"/>
                <a:ea typeface="Myriad Pro Semibold" charset="0"/>
                <a:cs typeface="Myriad Pro Semibold" charset="0"/>
              </a:rPr>
              <a:t>2</a:t>
            </a:r>
            <a:endParaRPr lang="en-GB" sz="2400" dirty="0">
              <a:solidFill>
                <a:srgbClr val="FF0000"/>
              </a:solidFill>
              <a:latin typeface="Myriad Pro" panose="020B0503030403020204" pitchFamily="34" charset="0"/>
              <a:ea typeface="Myriad Pro Semibold" charset="0"/>
              <a:cs typeface="Myriad Pro Semibold" charset="0"/>
            </a:endParaRPr>
          </a:p>
        </p:txBody>
      </p:sp>
      <p:sp>
        <p:nvSpPr>
          <p:cNvPr id="11" name="TextBox 10">
            <a:extLst>
              <a:ext uri="{FF2B5EF4-FFF2-40B4-BE49-F238E27FC236}">
                <a16:creationId xmlns:a16="http://schemas.microsoft.com/office/drawing/2014/main" id="{04228756-56E1-4405-B9CF-781CBD288E34}"/>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2" name="TextBox 11">
            <a:extLst>
              <a:ext uri="{FF2B5EF4-FFF2-40B4-BE49-F238E27FC236}">
                <a16:creationId xmlns:a16="http://schemas.microsoft.com/office/drawing/2014/main" id="{6D0A8897-AF8B-4A1F-A085-DC0A54B50F5C}"/>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342515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10"/>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500"/>
                            </p:stCondLst>
                            <p:childTnLst>
                              <p:par>
                                <p:cTn id="19" presetID="10" presetClass="entr" presetSubtype="0" fill="hold" grpId="0" nodeType="afterEffect">
                                  <p:stCondLst>
                                    <p:cond delay="20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par>
                          <p:cTn id="22" fill="hold">
                            <p:stCondLst>
                              <p:cond delay="1200"/>
                            </p:stCondLst>
                            <p:childTnLst>
                              <p:par>
                                <p:cTn id="23" presetID="10" presetClass="entr" presetSubtype="0" fill="hold" nodeType="afterEffect">
                                  <p:stCondLst>
                                    <p:cond delay="20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1C3A51B-0BEB-41CE-90B8-D4A1AD1EAE5E}"/>
              </a:ext>
            </a:extLst>
          </p:cNvPr>
          <p:cNvSpPr txBox="1"/>
          <p:nvPr/>
        </p:nvSpPr>
        <p:spPr bwMode="auto">
          <a:xfrm>
            <a:off x="3559120" y="3450527"/>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solidFill>
                  <a:srgbClr val="FF0000"/>
                </a:solidFill>
                <a:latin typeface="Myriad Pro" panose="020B0503030403020204" pitchFamily="34" charset="0"/>
                <a:ea typeface="Myriad Pro Semibold" charset="0"/>
                <a:cs typeface="Myriad Pro Semibold" charset="0"/>
              </a:rPr>
              <a:t>1</a:t>
            </a:r>
            <a:endParaRPr lang="en-GB" sz="2400" dirty="0">
              <a:solidFill>
                <a:srgbClr val="FF0000"/>
              </a:solidFill>
              <a:latin typeface="Myriad Pro" panose="020B0503030403020204" pitchFamily="34" charset="0"/>
              <a:ea typeface="Myriad Pro Semibold" charset="0"/>
              <a:cs typeface="Myriad Pro Semibold" charset="0"/>
            </a:endParaRPr>
          </a:p>
        </p:txBody>
      </p:sp>
      <p:sp>
        <p:nvSpPr>
          <p:cNvPr id="8" name="TextBox 7">
            <a:extLst>
              <a:ext uri="{FF2B5EF4-FFF2-40B4-BE49-F238E27FC236}">
                <a16:creationId xmlns:a16="http://schemas.microsoft.com/office/drawing/2014/main" id="{0904D0AE-FF5B-4E9D-982D-EF2CE388258C}"/>
              </a:ext>
            </a:extLst>
          </p:cNvPr>
          <p:cNvSpPr txBox="1"/>
          <p:nvPr/>
        </p:nvSpPr>
        <p:spPr bwMode="auto">
          <a:xfrm>
            <a:off x="4057872" y="3465518"/>
            <a:ext cx="341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solidFill>
                  <a:srgbClr val="FF0000"/>
                </a:solidFill>
                <a:latin typeface="Myriad Pro" panose="020B0503030403020204" pitchFamily="34" charset="0"/>
                <a:ea typeface="Myriad Pro Semibold" charset="0"/>
                <a:cs typeface="Myriad Pro Semibold" charset="0"/>
              </a:rPr>
              <a:t>2</a:t>
            </a:r>
            <a:endParaRPr lang="en-GB" sz="2400" dirty="0">
              <a:solidFill>
                <a:srgbClr val="FF0000"/>
              </a:solidFill>
              <a:latin typeface="Myriad Pro" panose="020B0503030403020204" pitchFamily="34" charset="0"/>
              <a:ea typeface="Myriad Pro Semibold" charset="0"/>
              <a:cs typeface="Myriad Pro Semibold" charset="0"/>
            </a:endParaRPr>
          </a:p>
        </p:txBody>
      </p:sp>
      <p:pic>
        <p:nvPicPr>
          <p:cNvPr id="6" name="Picture 5">
            <a:extLst>
              <a:ext uri="{FF2B5EF4-FFF2-40B4-BE49-F238E27FC236}">
                <a16:creationId xmlns:a16="http://schemas.microsoft.com/office/drawing/2014/main" id="{AD68D2C2-A53F-4E42-9550-2FA6559337D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912184" y="2066400"/>
            <a:ext cx="6833392" cy="2951160"/>
          </a:xfrm>
          <a:prstGeom prst="rect">
            <a:avLst/>
          </a:prstGeom>
        </p:spPr>
      </p:pic>
      <p:sp>
        <p:nvSpPr>
          <p:cNvPr id="3" name="TextBox 2">
            <a:extLst>
              <a:ext uri="{FF2B5EF4-FFF2-40B4-BE49-F238E27FC236}">
                <a16:creationId xmlns:a16="http://schemas.microsoft.com/office/drawing/2014/main" id="{A7D832D3-8A77-42E8-9966-2329D3A562EA}"/>
              </a:ext>
            </a:extLst>
          </p:cNvPr>
          <p:cNvSpPr txBox="1"/>
          <p:nvPr/>
        </p:nvSpPr>
        <p:spPr bwMode="auto">
          <a:xfrm>
            <a:off x="995729" y="1178068"/>
            <a:ext cx="71525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4 – place a 0 to show that it’s 10 times the size</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2221ADE7-98F0-4D02-8151-3C2053BEBC7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912400" y="2066400"/>
            <a:ext cx="2376168" cy="2818150"/>
          </a:xfrm>
          <a:prstGeom prst="rect">
            <a:avLst/>
          </a:prstGeom>
        </p:spPr>
      </p:pic>
      <p:sp>
        <p:nvSpPr>
          <p:cNvPr id="9" name="TextBox 8">
            <a:extLst>
              <a:ext uri="{FF2B5EF4-FFF2-40B4-BE49-F238E27FC236}">
                <a16:creationId xmlns:a16="http://schemas.microsoft.com/office/drawing/2014/main" id="{810CB4BE-8FE2-4556-BD0D-572E231D4373}"/>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0" name="TextBox 9">
            <a:extLst>
              <a:ext uri="{FF2B5EF4-FFF2-40B4-BE49-F238E27FC236}">
                <a16:creationId xmlns:a16="http://schemas.microsoft.com/office/drawing/2014/main" id="{BE44BE3E-C19A-48AC-B41F-5E4304BD11D7}"/>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107287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ntr" presetSubtype="0" fill="hold" nodeType="withEffect">
                                  <p:stCondLst>
                                    <p:cond delay="2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700"/>
                            </p:stCondLst>
                            <p:childTnLst>
                              <p:par>
                                <p:cTn id="12" presetID="1" presetClass="exit"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hidden"/>
                                      </p:to>
                                    </p:set>
                                  </p:childTnLst>
                                </p:cTn>
                              </p:par>
                            </p:childTnLst>
                          </p:cTn>
                        </p:par>
                        <p:par>
                          <p:cTn id="14" fill="hold">
                            <p:stCondLst>
                              <p:cond delay="700"/>
                            </p:stCondLst>
                            <p:childTnLst>
                              <p:par>
                                <p:cTn id="15" presetID="1" presetClass="exit"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4CE172-38D1-432B-9F28-9CC08F4A85AD}"/>
              </a:ext>
            </a:extLst>
          </p:cNvPr>
          <p:cNvSpPr txBox="1"/>
          <p:nvPr/>
        </p:nvSpPr>
        <p:spPr bwMode="auto">
          <a:xfrm>
            <a:off x="1444986" y="1178068"/>
            <a:ext cx="6254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5 – multiply the 1s digit by the 10s digit</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C5117809-4B1D-4853-9589-94102DD2EAD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912400" y="2066400"/>
            <a:ext cx="2222056" cy="2759958"/>
          </a:xfrm>
          <a:prstGeom prst="rect">
            <a:avLst/>
          </a:prstGeom>
        </p:spPr>
      </p:pic>
      <p:pic>
        <p:nvPicPr>
          <p:cNvPr id="7" name="Picture 6">
            <a:extLst>
              <a:ext uri="{FF2B5EF4-FFF2-40B4-BE49-F238E27FC236}">
                <a16:creationId xmlns:a16="http://schemas.microsoft.com/office/drawing/2014/main" id="{38CCFB8E-25DC-4AC7-9DAF-56A960DEEFC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116823" y="3964755"/>
            <a:ext cx="2989780" cy="877480"/>
          </a:xfrm>
          <a:prstGeom prst="rect">
            <a:avLst/>
          </a:prstGeom>
        </p:spPr>
      </p:pic>
      <p:sp>
        <p:nvSpPr>
          <p:cNvPr id="8" name="Rectangle 7">
            <a:extLst>
              <a:ext uri="{FF2B5EF4-FFF2-40B4-BE49-F238E27FC236}">
                <a16:creationId xmlns:a16="http://schemas.microsoft.com/office/drawing/2014/main" id="{DA1922FD-8611-406F-9D25-D350A21AC9AB}"/>
              </a:ext>
            </a:extLst>
          </p:cNvPr>
          <p:cNvSpPr/>
          <p:nvPr/>
        </p:nvSpPr>
        <p:spPr bwMode="auto">
          <a:xfrm>
            <a:off x="4080557" y="4065784"/>
            <a:ext cx="308225" cy="339047"/>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9" name="Picture 8">
            <a:extLst>
              <a:ext uri="{FF2B5EF4-FFF2-40B4-BE49-F238E27FC236}">
                <a16:creationId xmlns:a16="http://schemas.microsoft.com/office/drawing/2014/main" id="{1092F641-92E3-4A92-B6BC-A5CA88389E8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912400" y="2066400"/>
            <a:ext cx="2376168" cy="2818150"/>
          </a:xfrm>
          <a:prstGeom prst="rect">
            <a:avLst/>
          </a:prstGeom>
        </p:spPr>
      </p:pic>
      <p:sp>
        <p:nvSpPr>
          <p:cNvPr id="10" name="TextBox 9">
            <a:extLst>
              <a:ext uri="{FF2B5EF4-FFF2-40B4-BE49-F238E27FC236}">
                <a16:creationId xmlns:a16="http://schemas.microsoft.com/office/drawing/2014/main" id="{8D01CEBC-E793-468E-8D4B-F0A7301BE19E}"/>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1" name="TextBox 10">
            <a:extLst>
              <a:ext uri="{FF2B5EF4-FFF2-40B4-BE49-F238E27FC236}">
                <a16:creationId xmlns:a16="http://schemas.microsoft.com/office/drawing/2014/main" id="{0623D1D8-9B74-4144-9CC9-9DA52121DDAF}"/>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314300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par>
                                <p:cTn id="16" presetID="10"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EE1CE-9736-4C5D-959C-400D8617367A}"/>
              </a:ext>
            </a:extLst>
          </p:cNvPr>
          <p:cNvSpPr txBox="1"/>
          <p:nvPr/>
        </p:nvSpPr>
        <p:spPr bwMode="auto">
          <a:xfrm>
            <a:off x="1361631" y="1178068"/>
            <a:ext cx="64207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6 – multiply the 10s digit by the 10s digit</a:t>
            </a:r>
            <a:endParaRPr lang="en-GB" sz="2400" dirty="0">
              <a:latin typeface="Myriad Pro" panose="020B0503030403020204" pitchFamily="34" charset="0"/>
              <a:ea typeface="Myriad Pro Semibold" charset="0"/>
              <a:cs typeface="Myriad Pro Semibold" charset="0"/>
            </a:endParaRPr>
          </a:p>
        </p:txBody>
      </p:sp>
      <p:pic>
        <p:nvPicPr>
          <p:cNvPr id="6" name="Picture 5">
            <a:extLst>
              <a:ext uri="{FF2B5EF4-FFF2-40B4-BE49-F238E27FC236}">
                <a16:creationId xmlns:a16="http://schemas.microsoft.com/office/drawing/2014/main" id="{AE68328D-2E69-43CC-AA1D-4EABB957A2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2912400" y="2066400"/>
            <a:ext cx="2222056" cy="2759958"/>
          </a:xfrm>
          <a:prstGeom prst="rect">
            <a:avLst/>
          </a:prstGeom>
        </p:spPr>
      </p:pic>
      <p:pic>
        <p:nvPicPr>
          <p:cNvPr id="7" name="Picture 6">
            <a:extLst>
              <a:ext uri="{FF2B5EF4-FFF2-40B4-BE49-F238E27FC236}">
                <a16:creationId xmlns:a16="http://schemas.microsoft.com/office/drawing/2014/main" id="{F806CBCD-468C-4EA6-A572-2B174E0CE5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188448" y="3875070"/>
            <a:ext cx="3750068" cy="926350"/>
          </a:xfrm>
          <a:prstGeom prst="rect">
            <a:avLst/>
          </a:prstGeom>
        </p:spPr>
      </p:pic>
      <p:pic>
        <p:nvPicPr>
          <p:cNvPr id="9" name="Picture 8">
            <a:extLst>
              <a:ext uri="{FF2B5EF4-FFF2-40B4-BE49-F238E27FC236}">
                <a16:creationId xmlns:a16="http://schemas.microsoft.com/office/drawing/2014/main" id="{6253C405-DDC6-4659-8CE0-B8EEC8A405B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2912400" y="2066400"/>
            <a:ext cx="2137632" cy="2389636"/>
          </a:xfrm>
          <a:prstGeom prst="rect">
            <a:avLst/>
          </a:prstGeom>
        </p:spPr>
      </p:pic>
      <p:sp>
        <p:nvSpPr>
          <p:cNvPr id="4" name="Rectangle 3">
            <a:extLst>
              <a:ext uri="{FF2B5EF4-FFF2-40B4-BE49-F238E27FC236}">
                <a16:creationId xmlns:a16="http://schemas.microsoft.com/office/drawing/2014/main" id="{B29BF401-7AA4-4C85-B5A4-9BB6BFA41572}"/>
              </a:ext>
            </a:extLst>
          </p:cNvPr>
          <p:cNvSpPr/>
          <p:nvPr/>
        </p:nvSpPr>
        <p:spPr bwMode="auto">
          <a:xfrm>
            <a:off x="3544585" y="4090660"/>
            <a:ext cx="349321" cy="24758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54A0DD68-2C75-4DD6-8A12-B912C1A592A6}"/>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0" name="TextBox 9">
            <a:extLst>
              <a:ext uri="{FF2B5EF4-FFF2-40B4-BE49-F238E27FC236}">
                <a16:creationId xmlns:a16="http://schemas.microsoft.com/office/drawing/2014/main" id="{773CA94D-64FE-4265-9798-F131D1C5C8F0}"/>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159673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xit" presetSubtype="0" fill="hold" grpId="0" nodeType="withEffect">
                                  <p:stCondLst>
                                    <p:cond delay="0"/>
                                  </p:stCondLst>
                                  <p:childTnLst>
                                    <p:animEffect transition="out" filter="fade">
                                      <p:cBhvr>
                                        <p:cTn id="17" dur="500"/>
                                        <p:tgtEl>
                                          <p:spTgt spid="4"/>
                                        </p:tgtEl>
                                      </p:cBhvr>
                                    </p:animEffect>
                                    <p:set>
                                      <p:cBhvr>
                                        <p:cTn id="1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868153-CA48-4547-8970-0C9BC34683C8}"/>
              </a:ext>
            </a:extLst>
          </p:cNvPr>
          <p:cNvSpPr txBox="1"/>
          <p:nvPr/>
        </p:nvSpPr>
        <p:spPr bwMode="auto">
          <a:xfrm>
            <a:off x="2256523" y="1178068"/>
            <a:ext cx="46310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US" sz="2400" dirty="0">
                <a:latin typeface="Myriad Pro" panose="020B0503030403020204" pitchFamily="34" charset="0"/>
                <a:ea typeface="Myriad Pro Semibold" charset="0"/>
                <a:cs typeface="Myriad Pro Semibold" charset="0"/>
              </a:rPr>
              <a:t>Step 7 – add the partial products</a:t>
            </a:r>
            <a:endParaRPr lang="en-GB" sz="2400" dirty="0">
              <a:latin typeface="Myriad Pro" panose="020B0503030403020204" pitchFamily="34" charset="0"/>
              <a:ea typeface="Myriad Pro Semibold" charset="0"/>
              <a:cs typeface="Myriad Pro Semibold" charset="0"/>
            </a:endParaRPr>
          </a:p>
        </p:txBody>
      </p:sp>
      <p:pic>
        <p:nvPicPr>
          <p:cNvPr id="5" name="Picture 4">
            <a:extLst>
              <a:ext uri="{FF2B5EF4-FFF2-40B4-BE49-F238E27FC236}">
                <a16:creationId xmlns:a16="http://schemas.microsoft.com/office/drawing/2014/main" id="{69D7C364-6C9B-43BB-AFCE-F5C0B979021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
          <a:stretch/>
        </p:blipFill>
        <p:spPr>
          <a:xfrm>
            <a:off x="2912400" y="2065673"/>
            <a:ext cx="2184598" cy="2392027"/>
          </a:xfrm>
          <a:prstGeom prst="rect">
            <a:avLst/>
          </a:prstGeom>
        </p:spPr>
      </p:pic>
      <p:pic>
        <p:nvPicPr>
          <p:cNvPr id="6" name="Picture 5">
            <a:extLst>
              <a:ext uri="{FF2B5EF4-FFF2-40B4-BE49-F238E27FC236}">
                <a16:creationId xmlns:a16="http://schemas.microsoft.com/office/drawing/2014/main" id="{3E904F47-2755-43B1-8C6A-915B3C667C1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162550" y="4057651"/>
            <a:ext cx="1143000" cy="400048"/>
          </a:xfrm>
          <a:prstGeom prst="rect">
            <a:avLst/>
          </a:prstGeom>
        </p:spPr>
      </p:pic>
      <p:pic>
        <p:nvPicPr>
          <p:cNvPr id="7" name="Picture 6">
            <a:extLst>
              <a:ext uri="{FF2B5EF4-FFF2-40B4-BE49-F238E27FC236}">
                <a16:creationId xmlns:a16="http://schemas.microsoft.com/office/drawing/2014/main" id="{C317B1ED-B9CE-4D49-8E9B-116224AD483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162550" y="3505203"/>
            <a:ext cx="1143000" cy="400048"/>
          </a:xfrm>
          <a:prstGeom prst="rect">
            <a:avLst/>
          </a:prstGeom>
        </p:spPr>
      </p:pic>
      <p:pic>
        <p:nvPicPr>
          <p:cNvPr id="8" name="Picture 7">
            <a:extLst>
              <a:ext uri="{FF2B5EF4-FFF2-40B4-BE49-F238E27FC236}">
                <a16:creationId xmlns:a16="http://schemas.microsoft.com/office/drawing/2014/main" id="{FEA4052D-3417-4212-9EEC-503A486AFB6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
          <a:stretch/>
        </p:blipFill>
        <p:spPr>
          <a:xfrm>
            <a:off x="2912400" y="4457698"/>
            <a:ext cx="2184598" cy="650733"/>
          </a:xfrm>
          <a:prstGeom prst="rect">
            <a:avLst/>
          </a:prstGeom>
        </p:spPr>
      </p:pic>
      <p:sp>
        <p:nvSpPr>
          <p:cNvPr id="9" name="Rectangle 8">
            <a:extLst>
              <a:ext uri="{FF2B5EF4-FFF2-40B4-BE49-F238E27FC236}">
                <a16:creationId xmlns:a16="http://schemas.microsoft.com/office/drawing/2014/main" id="{DC01ACEB-A481-4911-B8FE-BD808D20FFDD}"/>
              </a:ext>
            </a:extLst>
          </p:cNvPr>
          <p:cNvSpPr/>
          <p:nvPr/>
        </p:nvSpPr>
        <p:spPr bwMode="auto">
          <a:xfrm>
            <a:off x="3600450" y="4552950"/>
            <a:ext cx="314325" cy="31432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D4D7BC4B-2741-46F5-9A3E-BA1A0D64A284}"/>
              </a:ext>
            </a:extLst>
          </p:cNvPr>
          <p:cNvSpPr/>
          <p:nvPr/>
        </p:nvSpPr>
        <p:spPr bwMode="auto">
          <a:xfrm>
            <a:off x="4124325" y="4548187"/>
            <a:ext cx="314325" cy="31432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38700B49-8D59-490B-BBE6-9174422DFBB8}"/>
              </a:ext>
            </a:extLst>
          </p:cNvPr>
          <p:cNvSpPr/>
          <p:nvPr/>
        </p:nvSpPr>
        <p:spPr bwMode="auto">
          <a:xfrm>
            <a:off x="4624388" y="4548187"/>
            <a:ext cx="314325" cy="314325"/>
          </a:xfrm>
          <a:prstGeom prst="rect">
            <a:avLst/>
          </a:prstGeom>
          <a:solidFill>
            <a:schemeClr val="bg1"/>
          </a:solidFill>
          <a:ln>
            <a:noFill/>
          </a:ln>
          <a:effec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12" name="Picture 11">
            <a:extLst>
              <a:ext uri="{FF2B5EF4-FFF2-40B4-BE49-F238E27FC236}">
                <a16:creationId xmlns:a16="http://schemas.microsoft.com/office/drawing/2014/main" id="{F460D0B4-D04A-4E28-B64C-476615FE421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2912400" y="2066400"/>
            <a:ext cx="2222056" cy="2735020"/>
          </a:xfrm>
          <a:prstGeom prst="rect">
            <a:avLst/>
          </a:prstGeom>
        </p:spPr>
      </p:pic>
      <p:sp>
        <p:nvSpPr>
          <p:cNvPr id="13" name="TextBox 12">
            <a:extLst>
              <a:ext uri="{FF2B5EF4-FFF2-40B4-BE49-F238E27FC236}">
                <a16:creationId xmlns:a16="http://schemas.microsoft.com/office/drawing/2014/main" id="{53D81CD9-0CC5-42D1-B8A1-51DBAB13566F}"/>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14" name="TextBox 13">
            <a:extLst>
              <a:ext uri="{FF2B5EF4-FFF2-40B4-BE49-F238E27FC236}">
                <a16:creationId xmlns:a16="http://schemas.microsoft.com/office/drawing/2014/main" id="{A10648C9-7EE3-41D1-BB24-B968C66EF66F}"/>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263326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xit" presetSubtype="0" fill="hold" nodeType="after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500"/>
                            </p:stCondLst>
                            <p:childTnLst>
                              <p:par>
                                <p:cTn id="17" presetID="10" presetClass="entr" presetSubtype="0" fill="hold" nodeType="afterEffect">
                                  <p:stCondLst>
                                    <p:cond delay="20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1200"/>
                            </p:stCondLst>
                            <p:childTnLst>
                              <p:par>
                                <p:cTn id="21" presetID="10" presetClass="entr" presetSubtype="0" fill="hold" nodeType="afterEffect">
                                  <p:stCondLst>
                                    <p:cond delay="20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0" nodeType="clickEffect">
                                  <p:stCondLst>
                                    <p:cond delay="0"/>
                                  </p:stCondLst>
                                  <p:childTnLst>
                                    <p:animEffect transition="out" filter="fade">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0" nodeType="clickEffect">
                                  <p:stCondLst>
                                    <p:cond delay="0"/>
                                  </p:stCondLst>
                                  <p:childTnLst>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41885C-23FA-48C0-B87E-C342941BF67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155304" y="1932417"/>
            <a:ext cx="3416696" cy="3167302"/>
          </a:xfrm>
          <a:prstGeom prst="rect">
            <a:avLst/>
          </a:prstGeom>
        </p:spPr>
      </p:pic>
      <p:pic>
        <p:nvPicPr>
          <p:cNvPr id="6" name="Picture 5">
            <a:extLst>
              <a:ext uri="{FF2B5EF4-FFF2-40B4-BE49-F238E27FC236}">
                <a16:creationId xmlns:a16="http://schemas.microsoft.com/office/drawing/2014/main" id="{129739FE-C708-412D-84A4-E3ACBA39959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575300" y="2380092"/>
            <a:ext cx="2641600" cy="2834776"/>
          </a:xfrm>
          <a:prstGeom prst="rect">
            <a:avLst/>
          </a:prstGeom>
        </p:spPr>
      </p:pic>
      <p:sp>
        <p:nvSpPr>
          <p:cNvPr id="5" name="TextBox 4">
            <a:extLst>
              <a:ext uri="{FF2B5EF4-FFF2-40B4-BE49-F238E27FC236}">
                <a16:creationId xmlns:a16="http://schemas.microsoft.com/office/drawing/2014/main" id="{E83C561F-FB91-495C-B787-325B8F83FC21}"/>
              </a:ext>
            </a:extLst>
          </p:cNvPr>
          <p:cNvSpPr txBox="1"/>
          <p:nvPr/>
        </p:nvSpPr>
        <p:spPr bwMode="auto">
          <a:xfrm>
            <a:off x="387275" y="6164132"/>
            <a:ext cx="18159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sz="2000" dirty="0">
                <a:latin typeface="Myriad Pro Semibold" charset="0"/>
                <a:ea typeface="Myriad Pro Semibold" charset="0"/>
                <a:cs typeface="Myriad Pro Semibold" charset="0"/>
              </a:rPr>
              <a:t>Adapted from:</a:t>
            </a:r>
          </a:p>
        </p:txBody>
      </p:sp>
      <p:sp>
        <p:nvSpPr>
          <p:cNvPr id="7" name="TextBox 6">
            <a:extLst>
              <a:ext uri="{FF2B5EF4-FFF2-40B4-BE49-F238E27FC236}">
                <a16:creationId xmlns:a16="http://schemas.microsoft.com/office/drawing/2014/main" id="{7DC7FB94-429C-450C-AF41-442F2561A263}"/>
              </a:ext>
            </a:extLst>
          </p:cNvPr>
          <p:cNvSpPr txBox="1"/>
          <p:nvPr/>
        </p:nvSpPr>
        <p:spPr bwMode="auto">
          <a:xfrm>
            <a:off x="602434" y="0"/>
            <a:ext cx="81067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buClr>
                <a:srgbClr val="82CBDD"/>
              </a:buClr>
              <a:buNone/>
            </a:pPr>
            <a:r>
              <a:rPr lang="en-GB" b="1" dirty="0">
                <a:solidFill>
                  <a:srgbClr val="7030A0"/>
                </a:solidFill>
                <a:latin typeface="Arial Narrow" panose="020B0606020202030204" pitchFamily="34" charset="0"/>
                <a:ea typeface="Myriad Pro Semibold" charset="0"/>
                <a:cs typeface="Myriad Pro Semibold" charset="0"/>
              </a:rPr>
              <a:t>Example 1: multiply a 2-digit number by a 2-digit number</a:t>
            </a:r>
          </a:p>
        </p:txBody>
      </p:sp>
    </p:spTree>
    <p:extLst>
      <p:ext uri="{BB962C8B-B14F-4D97-AF65-F5344CB8AC3E}">
        <p14:creationId xmlns:p14="http://schemas.microsoft.com/office/powerpoint/2010/main" val="3826626511"/>
      </p:ext>
    </p:extLst>
  </p:cSld>
  <p:clrMapOvr>
    <a:masterClrMapping/>
  </p:clrMapOvr>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FA0D8704-5250-4D61-B0C5-B3664A5F0233}" vid="{7D2B2404-A8D5-4794-ABF7-DABD9F1951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B0A9E62-B9DA-4F2B-B685-3B742665D890}">
  <ds:schemaRefs>
    <ds:schemaRef ds:uri="http://schemas.microsoft.com/sharepoint/v3/contenttype/forms"/>
  </ds:schemaRefs>
</ds:datastoreItem>
</file>

<file path=customXml/itemProps2.xml><?xml version="1.0" encoding="utf-8"?>
<ds:datastoreItem xmlns:ds="http://schemas.openxmlformats.org/officeDocument/2006/customXml" ds:itemID="{C3283645-BF21-480B-88C9-FA7B41F8EC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E865D9-26B9-469C-BF65-300AF8CCDE84}">
  <ds:schemaRefs>
    <ds:schemaRef ds:uri="http://schemas.microsoft.com/office/2006/metadata/properties"/>
    <ds:schemaRef ds:uri="http://purl.org/dc/terms/"/>
    <ds:schemaRef ds:uri="3c072653-a566-48ef-af88-69e39a133ebb"/>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483</Words>
  <Application>Microsoft Office PowerPoint</Application>
  <PresentationFormat>On-screen Show (4:3)</PresentationFormat>
  <Paragraphs>71</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Narrow</vt:lpstr>
      <vt:lpstr>Calibri</vt:lpstr>
      <vt:lpstr>Myriad Pro</vt:lpstr>
      <vt:lpstr>Myriad Pro Semibold</vt:lpstr>
      <vt:lpstr>nctem1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2019-08-29T13:49:13Z</dcterms:created>
  <dcterms:modified xsi:type="dcterms:W3CDTF">2019-10-27T16:41:04Z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