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77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7" autoAdjust="0"/>
    <p:restoredTop sz="94660"/>
  </p:normalViewPr>
  <p:slideViewPr>
    <p:cSldViewPr>
      <p:cViewPr varScale="1">
        <p:scale>
          <a:sx n="85" d="100"/>
          <a:sy n="85" d="100"/>
        </p:scale>
        <p:origin x="7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9A89AF-091C-4DCB-A039-C6EE04503373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6F7EFE5-751D-4D93-B8FE-672BF9F40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EA9DF2-4D65-4A13-A3FD-5BCE9EF06F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701263-CEE0-45CE-BC15-DB333849F3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D5D1BD-CBF9-4D55-9EDB-AF6AB5C47A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2A7CA9-7C8D-4AEC-B346-BA5DD8F37D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B3C664-E915-4EC4-9F0B-779E519405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1CA7-627B-4E20-BF3B-794A821AFDF4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53DBA-2800-49C1-BA63-38F6B723B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7E88-FAE5-4AF8-880E-49F9F2B9144B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036B-5842-434A-82FD-145A9E254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4C42-DBA5-4130-A715-E588B2499CEC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A32D6-01EF-44CA-A4F9-494CBE6FA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05D1-4260-43C6-8C15-C5971DF23B29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A2E47-79B4-4EE8-B6CE-E81E5EDFE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71-F87E-4BAE-9D63-57AB807DB130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DFC52-6741-4FBE-A582-6EC0572D6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B256-3852-4F45-8297-7C2EBBB5D8C3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851AF-10A5-485A-9D53-FFB305033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5C40-DFD9-401E-9A44-FE0FD792C1BB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8F089-DB3A-488D-9B43-98169E75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53F0C-D2E3-4DDA-A594-1777D36A6405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551E0-6A27-4073-B80D-B2D4343B1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0F94D-BBFE-42FE-ABF3-C75A7EC464AC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7B231-1047-4A15-968A-7E19B25EC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14391-B319-41E5-932A-CA17104ECAD0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9418-338A-4732-AD75-F07D0729C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497-C243-4D37-B3A4-F16043F4BBFA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81B23-2249-4A88-BDB0-583133B9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E7B8C3-D160-4793-8759-A4BF5D53E131}" type="datetimeFigureOut">
              <a:rPr lang="en-US"/>
              <a:pPr>
                <a:defRPr/>
              </a:pPr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4079F5-079D-4B1B-803D-EA17DD5A0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4546" y="357166"/>
            <a:ext cx="484619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Long Division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9460" name="Group 15"/>
          <p:cNvGrpSpPr>
            <a:grpSpLocks/>
          </p:cNvGrpSpPr>
          <p:nvPr/>
        </p:nvGrpSpPr>
        <p:grpSpPr bwMode="auto">
          <a:xfrm>
            <a:off x="1331640" y="1700808"/>
            <a:ext cx="5148089" cy="4455369"/>
            <a:chOff x="1187243" y="2643182"/>
            <a:chExt cx="5147769" cy="4455536"/>
          </a:xfrm>
        </p:grpSpPr>
        <p:sp>
          <p:nvSpPr>
            <p:cNvPr id="10" name="Rectangle 9"/>
            <p:cNvSpPr/>
            <p:nvPr/>
          </p:nvSpPr>
          <p:spPr>
            <a:xfrm>
              <a:off x="3857620" y="2643182"/>
              <a:ext cx="1023229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Start</a:t>
              </a:r>
            </a:p>
          </p:txBody>
        </p:sp>
        <p:grpSp>
          <p:nvGrpSpPr>
            <p:cNvPr id="19468" name="Group 13"/>
            <p:cNvGrpSpPr>
              <a:grpSpLocks/>
            </p:cNvGrpSpPr>
            <p:nvPr/>
          </p:nvGrpSpPr>
          <p:grpSpPr bwMode="auto">
            <a:xfrm>
              <a:off x="1187243" y="3426171"/>
              <a:ext cx="5147769" cy="3672547"/>
              <a:chOff x="1187243" y="3426171"/>
              <a:chExt cx="5147769" cy="3672547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291227" y="3429000"/>
                <a:ext cx="2066591" cy="76944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</a:rPr>
                  <a:t>Divide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987331" y="4362310"/>
                <a:ext cx="2912271" cy="76944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</a:rPr>
                  <a:t>Multiply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771321" y="5298449"/>
                <a:ext cx="3286477" cy="76944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4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</a:rPr>
                  <a:t>Subtract</a:t>
                </a:r>
              </a:p>
            </p:txBody>
          </p:sp>
          <p:sp>
            <p:nvSpPr>
              <p:cNvPr id="11" name="Circular Arrow 10"/>
              <p:cNvSpPr/>
              <p:nvPr/>
            </p:nvSpPr>
            <p:spPr>
              <a:xfrm rot="3024519">
                <a:off x="4652285" y="3529125"/>
                <a:ext cx="1643123" cy="1722331"/>
              </a:xfrm>
              <a:prstGeom prst="circularArrow">
                <a:avLst>
                  <a:gd name="adj1" fmla="val 12500"/>
                  <a:gd name="adj2" fmla="val 1142319"/>
                  <a:gd name="adj3" fmla="val 20457681"/>
                  <a:gd name="adj4" fmla="val 12950625"/>
                  <a:gd name="adj5" fmla="val 12500"/>
                </a:avLst>
              </a:prstGeom>
              <a:gradFill>
                <a:gsLst>
                  <a:gs pos="0">
                    <a:srgbClr val="7030A0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ircular Arrow 12"/>
              <p:cNvSpPr/>
              <p:nvPr/>
            </p:nvSpPr>
            <p:spPr>
              <a:xfrm rot="16200000">
                <a:off x="1151057" y="3462357"/>
                <a:ext cx="3672547" cy="3600175"/>
              </a:xfrm>
              <a:prstGeom prst="circularArrow">
                <a:avLst>
                  <a:gd name="adj1" fmla="val 12500"/>
                  <a:gd name="adj2" fmla="val 1142319"/>
                  <a:gd name="adj3" fmla="val 20457681"/>
                  <a:gd name="adj4" fmla="val 12950625"/>
                  <a:gd name="adj5" fmla="val 12500"/>
                </a:avLst>
              </a:prstGeom>
              <a:gradFill>
                <a:gsLst>
                  <a:gs pos="0">
                    <a:srgbClr val="7030A0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Down Arrow 14"/>
            <p:cNvSpPr/>
            <p:nvPr/>
          </p:nvSpPr>
          <p:spPr>
            <a:xfrm>
              <a:off x="4214244" y="3000383"/>
              <a:ext cx="285732" cy="500081"/>
            </a:xfrm>
            <a:prstGeom prst="downArrow">
              <a:avLst/>
            </a:prstGeom>
            <a:gradFill>
              <a:gsLst>
                <a:gs pos="0">
                  <a:srgbClr val="7030A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892914B-1D1E-4904-9E5A-88642A75CE6E}"/>
              </a:ext>
            </a:extLst>
          </p:cNvPr>
          <p:cNvSpPr/>
          <p:nvPr/>
        </p:nvSpPr>
        <p:spPr bwMode="auto">
          <a:xfrm>
            <a:off x="2586503" y="5148064"/>
            <a:ext cx="394531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BRING DOWN</a:t>
            </a:r>
          </a:p>
        </p:txBody>
      </p:sp>
      <p:sp>
        <p:nvSpPr>
          <p:cNvPr id="22" name="Circular Arrow 10">
            <a:extLst>
              <a:ext uri="{FF2B5EF4-FFF2-40B4-BE49-F238E27FC236}">
                <a16:creationId xmlns:a16="http://schemas.microsoft.com/office/drawing/2014/main" id="{3A8DADFC-ADB5-4EB9-A84A-708205A6DCE5}"/>
              </a:ext>
            </a:extLst>
          </p:cNvPr>
          <p:cNvSpPr/>
          <p:nvPr/>
        </p:nvSpPr>
        <p:spPr bwMode="auto">
          <a:xfrm rot="4416652">
            <a:off x="5456569" y="3445788"/>
            <a:ext cx="1643062" cy="172243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950625"/>
              <a:gd name="adj5" fmla="val 12500"/>
            </a:avLst>
          </a:prstGeom>
          <a:gradFill>
            <a:gsLst>
              <a:gs pos="0">
                <a:srgbClr val="7030A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ircular Arrow 10">
            <a:extLst>
              <a:ext uri="{FF2B5EF4-FFF2-40B4-BE49-F238E27FC236}">
                <a16:creationId xmlns:a16="http://schemas.microsoft.com/office/drawing/2014/main" id="{101DE423-3113-4FA5-8412-F1821D8EE798}"/>
              </a:ext>
            </a:extLst>
          </p:cNvPr>
          <p:cNvSpPr/>
          <p:nvPr/>
        </p:nvSpPr>
        <p:spPr bwMode="auto">
          <a:xfrm rot="5400000">
            <a:off x="5979840" y="4172272"/>
            <a:ext cx="1643062" cy="172243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950625"/>
              <a:gd name="adj5" fmla="val 12500"/>
            </a:avLst>
          </a:prstGeom>
          <a:gradFill>
            <a:gsLst>
              <a:gs pos="0">
                <a:srgbClr val="7030A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000625" y="3522663"/>
            <a:ext cx="2000250" cy="977900"/>
            <a:chOff x="5000628" y="3522663"/>
            <a:chExt cx="2000264" cy="977907"/>
          </a:xfrm>
        </p:grpSpPr>
        <p:pic>
          <p:nvPicPr>
            <p:cNvPr id="20527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628" y="3522663"/>
              <a:ext cx="2000264" cy="977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28" name="TextBox 14"/>
            <p:cNvSpPr txBox="1">
              <a:spLocks noChangeArrowheads="1"/>
            </p:cNvSpPr>
            <p:nvPr/>
          </p:nvSpPr>
          <p:spPr bwMode="auto">
            <a:xfrm>
              <a:off x="5000628" y="3736977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4</a:t>
              </a:r>
              <a:endParaRPr lang="en-US" sz="3600">
                <a:latin typeface="Comic Sans MS" pitchFamily="66" charset="0"/>
              </a:endParaRPr>
            </a:p>
          </p:txBody>
        </p:sp>
        <p:sp>
          <p:nvSpPr>
            <p:cNvPr id="20529" name="TextBox 15"/>
            <p:cNvSpPr txBox="1">
              <a:spLocks noChangeArrowheads="1"/>
            </p:cNvSpPr>
            <p:nvPr/>
          </p:nvSpPr>
          <p:spPr bwMode="auto">
            <a:xfrm>
              <a:off x="5572132" y="3736977"/>
              <a:ext cx="14287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7 2</a:t>
              </a:r>
              <a:endParaRPr lang="en-US" sz="3600">
                <a:latin typeface="Comic Sans MS" pitchFamily="66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57158" y="285728"/>
            <a:ext cx="5355953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Long Division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71438" y="1500188"/>
            <a:ext cx="8786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omic Sans MS" pitchFamily="66" charset="0"/>
              </a:rPr>
              <a:t>This is a similar method to 'short' division, but, rather than writing the remainder at the top, we work it out underneath. 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2071688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omic Sans MS" pitchFamily="66" charset="0"/>
              </a:rPr>
              <a:t>Starting with  72 ÷ 4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7188" y="2500313"/>
            <a:ext cx="4000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omic Sans MS" pitchFamily="66" charset="0"/>
              </a:rPr>
              <a:t>The first step is write out the division.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572375" y="3714750"/>
            <a:ext cx="235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0000"/>
                </a:solidFill>
                <a:latin typeface="Comic Sans MS" pitchFamily="66" charset="0"/>
              </a:rPr>
              <a:t>7 ÷ 4 = 1 r 3</a:t>
            </a:r>
            <a:endParaRPr lang="en-US" sz="2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57188" y="2857500"/>
            <a:ext cx="2603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latin typeface="Comic Sans MS" pitchFamily="66" charset="0"/>
              </a:rPr>
              <a:t>Step 2 is to </a:t>
            </a:r>
            <a:r>
              <a:rPr lang="en-GB" sz="1600">
                <a:solidFill>
                  <a:srgbClr val="7030A0"/>
                </a:solidFill>
                <a:latin typeface="Comic Sans MS" pitchFamily="66" charset="0"/>
              </a:rPr>
              <a:t>divide</a:t>
            </a:r>
            <a:r>
              <a:rPr lang="en-GB" sz="1600">
                <a:latin typeface="Comic Sans MS" pitchFamily="66" charset="0"/>
              </a:rPr>
              <a:t> 7 by 4</a:t>
            </a:r>
            <a:endParaRPr lang="en-US" sz="1600">
              <a:latin typeface="Comic Sans MS" pitchFamily="66" charset="0"/>
            </a:endParaRP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5786438" y="2857500"/>
            <a:ext cx="2786062" cy="715963"/>
            <a:chOff x="5786446" y="2928934"/>
            <a:chExt cx="2786876" cy="715174"/>
          </a:xfrm>
        </p:grpSpPr>
        <p:cxnSp>
          <p:nvCxnSpPr>
            <p:cNvPr id="21" name="Straight Connector 20"/>
            <p:cNvCxnSpPr/>
            <p:nvPr/>
          </p:nvCxnSpPr>
          <p:spPr>
            <a:xfrm rot="5400000" flipH="1" flipV="1">
              <a:off x="8215734" y="3286520"/>
              <a:ext cx="713588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786446" y="2928934"/>
              <a:ext cx="2785289" cy="158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5644523" y="3070857"/>
              <a:ext cx="285435" cy="1587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572125" y="3143250"/>
            <a:ext cx="357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US" sz="3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500438" y="4357688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00B050"/>
                </a:solidFill>
                <a:latin typeface="Comic Sans MS" pitchFamily="66" charset="0"/>
              </a:rPr>
              <a:t>4 x 1 = 4</a:t>
            </a:r>
            <a:endParaRPr lang="en-US" sz="200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572125" y="4214813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50"/>
                </a:solidFill>
                <a:latin typeface="Comic Sans MS" pitchFamily="66" charset="0"/>
              </a:rPr>
              <a:t>4</a:t>
            </a:r>
            <a:endParaRPr lang="en-US" sz="360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429250" y="4786313"/>
            <a:ext cx="1071563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143500" y="4572000"/>
            <a:ext cx="347663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72125" y="47863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3 </a:t>
            </a:r>
            <a:endParaRPr lang="en-US" sz="3600">
              <a:latin typeface="Comic Sans MS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5930107" y="4572794"/>
            <a:ext cx="571500" cy="1587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000750" y="4783138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2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00875" y="5429250"/>
            <a:ext cx="16430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32 ÷ 4 = 8</a:t>
            </a:r>
            <a:endParaRPr lang="en-US" sz="20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6216650" y="3000375"/>
            <a:ext cx="1285875" cy="2428875"/>
            <a:chOff x="6215868" y="3000372"/>
            <a:chExt cx="1286678" cy="2428892"/>
          </a:xfrm>
        </p:grpSpPr>
        <p:cxnSp>
          <p:nvCxnSpPr>
            <p:cNvPr id="43" name="Straight Connector 42"/>
            <p:cNvCxnSpPr/>
            <p:nvPr/>
          </p:nvCxnSpPr>
          <p:spPr>
            <a:xfrm rot="5400000" flipH="1" flipV="1">
              <a:off x="6287306" y="4214024"/>
              <a:ext cx="2428892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215868" y="3000372"/>
              <a:ext cx="1285090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6073786" y="3142454"/>
              <a:ext cx="285752" cy="1589"/>
            </a:xfrm>
            <a:prstGeom prst="line">
              <a:avLst/>
            </a:prstGeom>
            <a:ln w="38100">
              <a:solidFill>
                <a:srgbClr val="7030A0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6000750" y="3140075"/>
            <a:ext cx="3571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8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500438" y="5314950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002060"/>
                </a:solidFill>
                <a:latin typeface="Comic Sans MS" pitchFamily="66" charset="0"/>
              </a:rPr>
              <a:t>4 x 8 = 32</a:t>
            </a:r>
            <a:endParaRPr lang="en-US" sz="200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72125" y="521176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3 2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5500688" y="5715000"/>
            <a:ext cx="1071562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14938" y="5500688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929313" y="5783263"/>
            <a:ext cx="500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0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143750" y="5857875"/>
            <a:ext cx="157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Finished!</a:t>
            </a:r>
            <a:endParaRPr lang="en-US">
              <a:latin typeface="Comic Sans MS" pitchFamily="66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57188" y="3241675"/>
            <a:ext cx="3000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>
                <a:latin typeface="Comic Sans MS" pitchFamily="66" charset="0"/>
              </a:rPr>
              <a:t>Step 3 is to </a:t>
            </a:r>
            <a:r>
              <a:rPr lang="en-GB" sz="1600">
                <a:solidFill>
                  <a:srgbClr val="7030A0"/>
                </a:solidFill>
                <a:latin typeface="Comic Sans MS" pitchFamily="66" charset="0"/>
              </a:rPr>
              <a:t>multiply</a:t>
            </a:r>
            <a:r>
              <a:rPr lang="en-GB" sz="1600">
                <a:latin typeface="Comic Sans MS" pitchFamily="66" charset="0"/>
              </a:rPr>
              <a:t> 4 x 1, this will show us what we’ve worked out so far.</a:t>
            </a:r>
            <a:endParaRPr lang="en-US" sz="1600">
              <a:latin typeface="Comic Sans MS" pitchFamily="66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357188" y="4143375"/>
            <a:ext cx="30626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Step 4.  Now we </a:t>
            </a:r>
            <a:r>
              <a:rPr lang="en-GB" sz="1600" dirty="0">
                <a:solidFill>
                  <a:srgbClr val="7030A0"/>
                </a:solidFill>
                <a:latin typeface="Comic Sans MS" pitchFamily="66" charset="0"/>
              </a:rPr>
              <a:t>subtract </a:t>
            </a:r>
            <a:r>
              <a:rPr lang="en-GB" sz="1600" dirty="0">
                <a:latin typeface="Comic Sans MS" pitchFamily="66" charset="0"/>
              </a:rPr>
              <a:t>this to see what we’ve got left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357188" y="5157192"/>
            <a:ext cx="3000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Step 6.  </a:t>
            </a:r>
            <a:r>
              <a:rPr lang="en-GB" sz="1600" dirty="0">
                <a:solidFill>
                  <a:srgbClr val="7030A0"/>
                </a:solidFill>
                <a:latin typeface="Comic Sans MS" pitchFamily="66" charset="0"/>
              </a:rPr>
              <a:t>Divide</a:t>
            </a:r>
            <a:r>
              <a:rPr lang="en-GB" sz="1600" dirty="0">
                <a:latin typeface="Comic Sans MS" pitchFamily="66" charset="0"/>
              </a:rPr>
              <a:t> 32 by 4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57188" y="5576019"/>
            <a:ext cx="3000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Step 7:  </a:t>
            </a:r>
            <a:r>
              <a:rPr lang="en-GB" sz="1600" dirty="0">
                <a:solidFill>
                  <a:srgbClr val="7030A0"/>
                </a:solidFill>
                <a:latin typeface="Comic Sans MS" pitchFamily="66" charset="0"/>
              </a:rPr>
              <a:t>Multiply</a:t>
            </a:r>
            <a:r>
              <a:rPr lang="en-GB" sz="1600" dirty="0">
                <a:latin typeface="Comic Sans MS" pitchFamily="66" charset="0"/>
              </a:rPr>
              <a:t> 8 x 4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357188" y="5941144"/>
            <a:ext cx="3786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Step 8:  </a:t>
            </a:r>
            <a:r>
              <a:rPr lang="en-GB" sz="1600" dirty="0">
                <a:solidFill>
                  <a:srgbClr val="7030A0"/>
                </a:solidFill>
                <a:latin typeface="Comic Sans MS" pitchFamily="66" charset="0"/>
              </a:rPr>
              <a:t>Subtract</a:t>
            </a:r>
            <a:r>
              <a:rPr lang="en-GB" sz="1600" dirty="0">
                <a:latin typeface="Comic Sans MS" pitchFamily="66" charset="0"/>
              </a:rPr>
              <a:t> this to see if we need to continue to divide</a:t>
            </a:r>
            <a:endParaRPr lang="en-US" sz="1600" dirty="0">
              <a:latin typeface="Comic Sans MS" pitchFamily="66" charset="0"/>
            </a:endParaRPr>
          </a:p>
        </p:txBody>
      </p: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4427538" y="3500438"/>
            <a:ext cx="1073150" cy="787400"/>
            <a:chOff x="4428330" y="3500438"/>
            <a:chExt cx="1072364" cy="786612"/>
          </a:xfrm>
        </p:grpSpPr>
        <p:cxnSp>
          <p:nvCxnSpPr>
            <p:cNvPr id="66" name="Straight Arrow Connector 65"/>
            <p:cNvCxnSpPr/>
            <p:nvPr/>
          </p:nvCxnSpPr>
          <p:spPr>
            <a:xfrm rot="10800000">
              <a:off x="4429916" y="3500438"/>
              <a:ext cx="1070778" cy="158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5400000">
              <a:off x="4037403" y="3894537"/>
              <a:ext cx="783440" cy="1586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BCE41DBF-7E57-4010-974E-6FF126040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4818638"/>
            <a:ext cx="30626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Step 5.  </a:t>
            </a:r>
            <a:r>
              <a:rPr lang="en-GB" sz="1600" dirty="0">
                <a:solidFill>
                  <a:srgbClr val="7030A0"/>
                </a:solidFill>
                <a:latin typeface="Comic Sans MS" pitchFamily="66" charset="0"/>
              </a:rPr>
              <a:t>Bring down </a:t>
            </a:r>
            <a:r>
              <a:rPr lang="en-GB" sz="1600" dirty="0">
                <a:latin typeface="Comic Sans MS" pitchFamily="66" charset="0"/>
              </a:rPr>
              <a:t>the 2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9" grpId="0"/>
      <p:bldP spid="30" grpId="0"/>
      <p:bldP spid="31" grpId="0"/>
      <p:bldP spid="36" grpId="0"/>
      <p:bldP spid="41" grpId="0"/>
      <p:bldP spid="42" grpId="0"/>
      <p:bldP spid="48" grpId="0"/>
      <p:bldP spid="49" grpId="0"/>
      <p:bldP spid="50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214688" y="2522538"/>
            <a:ext cx="2857500" cy="977900"/>
            <a:chOff x="4949332" y="3376612"/>
            <a:chExt cx="2051568" cy="977907"/>
          </a:xfrm>
        </p:grpSpPr>
        <p:pic>
          <p:nvPicPr>
            <p:cNvPr id="21536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49332" y="3376612"/>
              <a:ext cx="2000264" cy="977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7" name="TextBox 14"/>
            <p:cNvSpPr txBox="1">
              <a:spLocks noChangeArrowheads="1"/>
            </p:cNvSpPr>
            <p:nvPr/>
          </p:nvSpPr>
          <p:spPr bwMode="auto">
            <a:xfrm>
              <a:off x="5000636" y="3636750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4</a:t>
              </a:r>
              <a:endParaRPr lang="en-US" sz="3600">
                <a:latin typeface="Comic Sans MS" pitchFamily="66" charset="0"/>
              </a:endParaRPr>
            </a:p>
          </p:txBody>
        </p:sp>
        <p:sp>
          <p:nvSpPr>
            <p:cNvPr id="21538" name="TextBox 15"/>
            <p:cNvSpPr txBox="1">
              <a:spLocks noChangeArrowheads="1"/>
            </p:cNvSpPr>
            <p:nvPr/>
          </p:nvSpPr>
          <p:spPr bwMode="auto">
            <a:xfrm>
              <a:off x="5572140" y="3611346"/>
              <a:ext cx="14287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1  5  6 </a:t>
              </a:r>
              <a:endParaRPr lang="en-US" sz="3600">
                <a:latin typeface="Comic Sans MS" pitchFamily="66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57158" y="285728"/>
            <a:ext cx="5355953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Long Division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285750" y="1500188"/>
            <a:ext cx="8358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This is a similar method to 'short' division, but, rather than writing the remainder at the top, we work it out underneath.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8" y="242887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omic Sans MS" pitchFamily="66" charset="0"/>
              </a:rPr>
              <a:t>Let’s try 156 ÷ 4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000500" y="2217738"/>
            <a:ext cx="357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071938" y="3214688"/>
            <a:ext cx="500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5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714750" y="3714750"/>
            <a:ext cx="2000250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581400" y="3575050"/>
            <a:ext cx="347663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071938" y="37830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1 </a:t>
            </a:r>
            <a:endParaRPr lang="en-US" sz="3600">
              <a:latin typeface="Comic Sans MS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4499769" y="3575844"/>
            <a:ext cx="571500" cy="1588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572000" y="3783013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5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0" y="2214563"/>
            <a:ext cx="3571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3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071938" y="42148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1  2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929063" y="4784725"/>
            <a:ext cx="1785937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652838" y="4500563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4572000" y="4714875"/>
            <a:ext cx="500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3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643688" y="4929188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Finished!</a:t>
            </a:r>
            <a:endParaRPr lang="en-US">
              <a:latin typeface="Comic Sans MS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16200000" flipV="1">
            <a:off x="4500562" y="4071938"/>
            <a:ext cx="1571625" cy="0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072063" y="4714875"/>
            <a:ext cx="500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6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072063" y="2214563"/>
            <a:ext cx="357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F0"/>
                </a:solidFill>
                <a:latin typeface="Comic Sans MS" pitchFamily="66" charset="0"/>
              </a:rPr>
              <a:t>9</a:t>
            </a:r>
            <a:endParaRPr lang="en-US" sz="360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4572000" y="5143500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3  6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4357688" y="5716588"/>
            <a:ext cx="1295400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224338" y="5429250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072063" y="5643563"/>
            <a:ext cx="5619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1" grpId="0"/>
      <p:bldP spid="36" grpId="0"/>
      <p:bldP spid="41" grpId="0"/>
      <p:bldP spid="48" grpId="0"/>
      <p:bldP spid="50" grpId="0"/>
      <p:bldP spid="55" grpId="0"/>
      <p:bldP spid="56" grpId="0"/>
      <p:bldP spid="54" grpId="0"/>
      <p:bldP spid="63" grpId="0"/>
      <p:bldP spid="64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286125" y="2525713"/>
            <a:ext cx="2786063" cy="977900"/>
            <a:chOff x="5000628" y="3522663"/>
            <a:chExt cx="2000264" cy="977907"/>
          </a:xfrm>
        </p:grpSpPr>
        <p:pic>
          <p:nvPicPr>
            <p:cNvPr id="22560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628" y="3522663"/>
              <a:ext cx="2000264" cy="977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61" name="TextBox 14"/>
            <p:cNvSpPr txBox="1">
              <a:spLocks noChangeArrowheads="1"/>
            </p:cNvSpPr>
            <p:nvPr/>
          </p:nvSpPr>
          <p:spPr bwMode="auto">
            <a:xfrm>
              <a:off x="5000628" y="3736977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5</a:t>
              </a:r>
              <a:endParaRPr lang="en-US" sz="3600">
                <a:latin typeface="Comic Sans MS" pitchFamily="66" charset="0"/>
              </a:endParaRPr>
            </a:p>
          </p:txBody>
        </p:sp>
        <p:sp>
          <p:nvSpPr>
            <p:cNvPr id="22562" name="TextBox 15"/>
            <p:cNvSpPr txBox="1">
              <a:spLocks noChangeArrowheads="1"/>
            </p:cNvSpPr>
            <p:nvPr/>
          </p:nvSpPr>
          <p:spPr bwMode="auto">
            <a:xfrm>
              <a:off x="5572132" y="3736977"/>
              <a:ext cx="14287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2  7  5</a:t>
              </a:r>
              <a:endParaRPr lang="en-US" sz="3600">
                <a:latin typeface="Comic Sans MS" pitchFamily="66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57158" y="285728"/>
            <a:ext cx="5355953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Long Division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285750" y="1500188"/>
            <a:ext cx="8358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This is a similar method to 'short' division, but, rather than writing the remainder at the top, we work it out underneath.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8" y="242887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Let’s try 275 ÷ 5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000500" y="2146300"/>
            <a:ext cx="357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071938" y="3143250"/>
            <a:ext cx="500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5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714750" y="3714750"/>
            <a:ext cx="2000250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581400" y="3503613"/>
            <a:ext cx="347663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071938" y="36433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2 </a:t>
            </a:r>
            <a:endParaRPr lang="en-US" sz="3600">
              <a:latin typeface="Comic Sans MS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4499769" y="3504406"/>
            <a:ext cx="571500" cy="1588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572000" y="3643313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7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0" y="2143125"/>
            <a:ext cx="3571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5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071938" y="4071938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2  5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313" y="4643438"/>
            <a:ext cx="2000250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652838" y="4422775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4500563" y="4713288"/>
            <a:ext cx="500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2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58000" y="450056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Finished!</a:t>
            </a:r>
            <a:endParaRPr lang="en-US">
              <a:latin typeface="Comic Sans MS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16200000" flipV="1">
            <a:off x="4643438" y="3929063"/>
            <a:ext cx="1428750" cy="0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072063" y="4713288"/>
            <a:ext cx="500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5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072063" y="2143125"/>
            <a:ext cx="357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F0"/>
                </a:solidFill>
                <a:latin typeface="Comic Sans MS" pitchFamily="66" charset="0"/>
              </a:rPr>
              <a:t>5</a:t>
            </a:r>
            <a:endParaRPr lang="en-US" sz="360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4500563" y="5140325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2  5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4357688" y="5645150"/>
            <a:ext cx="1295400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071938" y="5491163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091113" y="5643563"/>
            <a:ext cx="5619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1" grpId="0"/>
      <p:bldP spid="36" grpId="0"/>
      <p:bldP spid="41" grpId="0"/>
      <p:bldP spid="48" grpId="0"/>
      <p:bldP spid="50" grpId="0"/>
      <p:bldP spid="55" grpId="0"/>
      <p:bldP spid="56" grpId="0"/>
      <p:bldP spid="54" grpId="0"/>
      <p:bldP spid="63" grpId="0"/>
      <p:bldP spid="64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143250" y="2600325"/>
            <a:ext cx="3429000" cy="977900"/>
            <a:chOff x="4898051" y="3522663"/>
            <a:chExt cx="2102841" cy="977907"/>
          </a:xfrm>
        </p:grpSpPr>
        <p:pic>
          <p:nvPicPr>
            <p:cNvPr id="23585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628" y="3522663"/>
              <a:ext cx="2000264" cy="977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86" name="TextBox 14"/>
            <p:cNvSpPr txBox="1">
              <a:spLocks noChangeArrowheads="1"/>
            </p:cNvSpPr>
            <p:nvPr/>
          </p:nvSpPr>
          <p:spPr bwMode="auto">
            <a:xfrm>
              <a:off x="4898051" y="3779412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12</a:t>
              </a:r>
              <a:endParaRPr lang="en-US" sz="3600">
                <a:latin typeface="Comic Sans MS" pitchFamily="66" charset="0"/>
              </a:endParaRPr>
            </a:p>
          </p:txBody>
        </p:sp>
        <p:sp>
          <p:nvSpPr>
            <p:cNvPr id="23587" name="TextBox 15"/>
            <p:cNvSpPr txBox="1">
              <a:spLocks noChangeArrowheads="1"/>
            </p:cNvSpPr>
            <p:nvPr/>
          </p:nvSpPr>
          <p:spPr bwMode="auto">
            <a:xfrm>
              <a:off x="5572132" y="3736977"/>
              <a:ext cx="14287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3 7 4 9</a:t>
              </a:r>
              <a:endParaRPr lang="en-US" sz="3600">
                <a:latin typeface="Comic Sans MS" pitchFamily="66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57158" y="285728"/>
            <a:ext cx="5355953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Long Division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285750" y="1500188"/>
            <a:ext cx="8358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This is a similar method to 'short' division, but, rather than writing the remainder at the top, we work it out underneath.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5750" y="242887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omic Sans MS" pitchFamily="66" charset="0"/>
              </a:rPr>
              <a:t>Let’s try 3749 ÷ 12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643438" y="2214563"/>
            <a:ext cx="357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US" sz="3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214813" y="3214688"/>
            <a:ext cx="928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50"/>
                </a:solidFill>
                <a:latin typeface="Comic Sans MS" pitchFamily="66" charset="0"/>
              </a:rPr>
              <a:t>3 6</a:t>
            </a:r>
            <a:endParaRPr lang="en-US" sz="360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714750" y="3783013"/>
            <a:ext cx="2143125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581400" y="3571875"/>
            <a:ext cx="347663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14875" y="3792538"/>
            <a:ext cx="428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1 </a:t>
            </a:r>
            <a:endParaRPr lang="en-US" sz="3600">
              <a:latin typeface="Comic Sans MS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5071269" y="3642519"/>
            <a:ext cx="571500" cy="1588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143500" y="3786188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4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72063" y="2217738"/>
            <a:ext cx="3571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1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714875" y="42148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1  2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929063" y="4786313"/>
            <a:ext cx="2000250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214813" y="4572000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072063" y="4786313"/>
            <a:ext cx="500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2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072313" y="4572000"/>
            <a:ext cx="157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Finished!</a:t>
            </a:r>
            <a:endParaRPr lang="en-US">
              <a:latin typeface="Comic Sans MS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4894263" y="4106863"/>
            <a:ext cx="1500187" cy="1587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429250" y="4786313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9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29250" y="2217738"/>
            <a:ext cx="357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F0"/>
                </a:solidFill>
                <a:latin typeface="Comic Sans MS" pitchFamily="66" charset="0"/>
              </a:rPr>
              <a:t>2</a:t>
            </a:r>
            <a:endParaRPr lang="en-US" sz="360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072063" y="5214938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2 4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4419600" y="5722938"/>
            <a:ext cx="1581150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500563" y="5572125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510213" y="5715000"/>
            <a:ext cx="561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5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072188" y="2286000"/>
            <a:ext cx="1500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r 5</a:t>
            </a:r>
            <a:endParaRPr lang="en-US" sz="3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1" grpId="0"/>
      <p:bldP spid="36" grpId="0"/>
      <p:bldP spid="41" grpId="0"/>
      <p:bldP spid="48" grpId="0"/>
      <p:bldP spid="50" grpId="0"/>
      <p:bldP spid="55" grpId="0"/>
      <p:bldP spid="56" grpId="0"/>
      <p:bldP spid="54" grpId="0"/>
      <p:bldP spid="63" grpId="0"/>
      <p:bldP spid="64" grpId="0"/>
      <p:bldP spid="71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143250" y="2528888"/>
            <a:ext cx="3429000" cy="977900"/>
            <a:chOff x="4898051" y="3522663"/>
            <a:chExt cx="2102841" cy="977907"/>
          </a:xfrm>
        </p:grpSpPr>
        <p:pic>
          <p:nvPicPr>
            <p:cNvPr id="24610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628" y="3522663"/>
              <a:ext cx="2000264" cy="977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11" name="TextBox 14"/>
            <p:cNvSpPr txBox="1">
              <a:spLocks noChangeArrowheads="1"/>
            </p:cNvSpPr>
            <p:nvPr/>
          </p:nvSpPr>
          <p:spPr bwMode="auto">
            <a:xfrm>
              <a:off x="4898051" y="3779412"/>
              <a:ext cx="500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>
                  <a:latin typeface="Comic Sans MS" pitchFamily="66" charset="0"/>
                </a:rPr>
                <a:t>31</a:t>
              </a:r>
              <a:endParaRPr lang="en-US" sz="3600">
                <a:latin typeface="Comic Sans MS" pitchFamily="66" charset="0"/>
              </a:endParaRPr>
            </a:p>
          </p:txBody>
        </p:sp>
        <p:sp>
          <p:nvSpPr>
            <p:cNvPr id="24612" name="TextBox 15"/>
            <p:cNvSpPr txBox="1">
              <a:spLocks noChangeArrowheads="1"/>
            </p:cNvSpPr>
            <p:nvPr/>
          </p:nvSpPr>
          <p:spPr bwMode="auto">
            <a:xfrm>
              <a:off x="5572132" y="3736977"/>
              <a:ext cx="14287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3600" b="1">
                  <a:latin typeface="Comic Sans MS" pitchFamily="66" charset="0"/>
                </a:rPr>
                <a:t>3 7 4 9</a:t>
              </a:r>
              <a:endParaRPr lang="en-US" sz="3600" b="1">
                <a:latin typeface="Comic Sans MS" pitchFamily="66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57158" y="285728"/>
            <a:ext cx="5355953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Long Division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285750" y="1500188"/>
            <a:ext cx="8358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This is a similar method to 'short' division, but, rather than writing the remainder at the top, we work it out underneath. 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5750" y="242887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omic Sans MS" pitchFamily="66" charset="0"/>
              </a:rPr>
              <a:t>Let’s try 3749÷ 31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643438" y="2143125"/>
            <a:ext cx="357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US" sz="3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214813" y="3143250"/>
            <a:ext cx="928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50"/>
                </a:solidFill>
                <a:latin typeface="Comic Sans MS" pitchFamily="66" charset="0"/>
              </a:rPr>
              <a:t>3 1</a:t>
            </a:r>
            <a:endParaRPr lang="en-US" sz="360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786188" y="3786188"/>
            <a:ext cx="2143125" cy="158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581400" y="3503613"/>
            <a:ext cx="347663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643438" y="3721100"/>
            <a:ext cx="571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6 </a:t>
            </a:r>
            <a:endParaRPr lang="en-US" sz="3600">
              <a:latin typeface="Comic Sans MS" pitchFamily="66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5142707" y="3571081"/>
            <a:ext cx="571500" cy="1587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143500" y="3714750"/>
            <a:ext cx="500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4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72063" y="2146300"/>
            <a:ext cx="3571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2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643438" y="4140200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2060"/>
                </a:solidFill>
                <a:latin typeface="Comic Sans MS" pitchFamily="66" charset="0"/>
              </a:rPr>
              <a:t>6 2</a:t>
            </a:r>
            <a:endParaRPr lang="en-US" sz="360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929063" y="4714875"/>
            <a:ext cx="2000250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214813" y="4357688"/>
            <a:ext cx="347662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072063" y="4711700"/>
            <a:ext cx="500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2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215188" y="478631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omic Sans MS" pitchFamily="66" charset="0"/>
              </a:rPr>
              <a:t>Finished!</a:t>
            </a:r>
            <a:endParaRPr lang="en-US">
              <a:latin typeface="Comic Sans MS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16200000" flipV="1">
            <a:off x="5072062" y="4071938"/>
            <a:ext cx="1571625" cy="0"/>
          </a:xfrm>
          <a:prstGeom prst="line">
            <a:avLst/>
          </a:prstGeom>
          <a:ln w="381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429250" y="4711700"/>
            <a:ext cx="785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omic Sans MS" pitchFamily="66" charset="0"/>
              </a:rPr>
              <a:t> 9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572125" y="2146300"/>
            <a:ext cx="357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solidFill>
                  <a:srgbClr val="00B0F0"/>
                </a:solidFill>
                <a:latin typeface="Comic Sans MS" pitchFamily="66" charset="0"/>
              </a:rPr>
              <a:t>0</a:t>
            </a:r>
            <a:endParaRPr lang="en-US" sz="360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072063" y="5143500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solidFill>
                  <a:srgbClr val="002060"/>
                </a:solidFill>
                <a:latin typeface="Comic Sans MS" pitchFamily="66" charset="0"/>
              </a:rPr>
              <a:t>   0</a:t>
            </a:r>
            <a:endParaRPr lang="en-US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4429125" y="5715000"/>
            <a:ext cx="1581150" cy="158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714875" y="5429250"/>
            <a:ext cx="347663" cy="95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045868" y="5729411"/>
            <a:ext cx="8834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Comic Sans MS" pitchFamily="66" charset="0"/>
              </a:rPr>
              <a:t>2 9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072188" y="2146300"/>
            <a:ext cx="1500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r 29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5813" y="2941638"/>
            <a:ext cx="1643062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may find this useful: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 31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 62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 93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4- 124</a:t>
            </a:r>
          </a:p>
          <a:p>
            <a:pPr algn="ctr"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5- 155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6- 186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7- 217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8- 248</a:t>
            </a:r>
          </a:p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9- 279</a:t>
            </a:r>
          </a:p>
          <a:p>
            <a:pPr algn="ctr"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10-310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1" grpId="0"/>
      <p:bldP spid="36" grpId="0"/>
      <p:bldP spid="41" grpId="0"/>
      <p:bldP spid="48" grpId="0"/>
      <p:bldP spid="50" grpId="0"/>
      <p:bldP spid="55" grpId="0"/>
      <p:bldP spid="56" grpId="0"/>
      <p:bldP spid="54" grpId="0"/>
      <p:bldP spid="63" grpId="0"/>
      <p:bldP spid="64" grpId="0"/>
      <p:bldP spid="71" grpId="0"/>
      <p:bldP spid="30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414</Words>
  <Application>Microsoft Office PowerPoint</Application>
  <PresentationFormat>On-screen Show (4:3)</PresentationFormat>
  <Paragraphs>116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LJackson</dc:creator>
  <cp:lastModifiedBy>Mike Rowlinson</cp:lastModifiedBy>
  <cp:revision>115</cp:revision>
  <dcterms:created xsi:type="dcterms:W3CDTF">2008-03-12T19:50:59Z</dcterms:created>
  <dcterms:modified xsi:type="dcterms:W3CDTF">2019-11-03T13:09:15Z</dcterms:modified>
</cp:coreProperties>
</file>